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2.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heme/themeOverride3.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heme/themeOverride4.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Override5.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theme/themeOverride6.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theme/themeOverride7.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147480899" r:id="rId2"/>
    <p:sldId id="2145707121" r:id="rId3"/>
    <p:sldId id="2147480905" r:id="rId4"/>
    <p:sldId id="2147480906" r:id="rId5"/>
    <p:sldId id="2462" r:id="rId6"/>
    <p:sldId id="910" r:id="rId7"/>
    <p:sldId id="2147480893" r:id="rId8"/>
    <p:sldId id="2147480819" r:id="rId9"/>
    <p:sldId id="2147480890" r:id="rId10"/>
    <p:sldId id="2147480891" r:id="rId11"/>
    <p:sldId id="2147480901" r:id="rId12"/>
    <p:sldId id="2147480907" r:id="rId13"/>
    <p:sldId id="2147480892" r:id="rId14"/>
    <p:sldId id="2147480869" r:id="rId15"/>
    <p:sldId id="2147477305" r:id="rId16"/>
    <p:sldId id="42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71" d="100"/>
          <a:sy n="71" d="100"/>
        </p:scale>
        <p:origin x="852"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Smith" userId="38e430bf-ee35-4abc-a076-0fc7da3bc841" providerId="ADAL" clId="{D77EFAB5-ADB4-4A26-BEC7-9965CDBEB897}"/>
    <pc:docChg chg="custSel modSld">
      <pc:chgData name="Debbie Smith" userId="38e430bf-ee35-4abc-a076-0fc7da3bc841" providerId="ADAL" clId="{D77EFAB5-ADB4-4A26-BEC7-9965CDBEB897}" dt="2025-10-30T11:52:48.262" v="0" actId="21"/>
      <pc:docMkLst>
        <pc:docMk/>
      </pc:docMkLst>
      <pc:sldChg chg="delSp mod delAnim">
        <pc:chgData name="Debbie Smith" userId="38e430bf-ee35-4abc-a076-0fc7da3bc841" providerId="ADAL" clId="{D77EFAB5-ADB4-4A26-BEC7-9965CDBEB897}" dt="2025-10-30T11:52:48.262" v="0" actId="21"/>
        <pc:sldMkLst>
          <pc:docMk/>
          <pc:sldMk cId="2660769703" sldId="2147480907"/>
        </pc:sldMkLst>
        <pc:picChg chg="del">
          <ac:chgData name="Debbie Smith" userId="38e430bf-ee35-4abc-a076-0fc7da3bc841" providerId="ADAL" clId="{D77EFAB5-ADB4-4A26-BEC7-9965CDBEB897}" dt="2025-10-30T11:52:48.262" v="0" actId="21"/>
          <ac:picMkLst>
            <pc:docMk/>
            <pc:sldMk cId="2660769703" sldId="2147480907"/>
            <ac:picMk id="7" creationId="{B08FA5C7-B97E-3D6D-6339-C71E5719CD70}"/>
          </ac:picMkLst>
        </pc:pic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5CD8C-3284-48FF-8669-D14B1FAF263F}" type="doc">
      <dgm:prSet loTypeId="urn:microsoft.com/office/officeart/2005/8/layout/hProcess9" loCatId="process" qsTypeId="urn:microsoft.com/office/officeart/2005/8/quickstyle/simple1" qsCatId="simple" csTypeId="urn:microsoft.com/office/officeart/2005/8/colors/accent1_2" csCatId="accent1" phldr="1"/>
      <dgm:spPr/>
    </dgm:pt>
    <dgm:pt modelId="{511BC11E-9258-4578-A4AE-B254D33E8082}">
      <dgm:prSet phldrT="[Text]" custT="1"/>
      <dgm:spPr/>
      <dgm:t>
        <a:bodyPr/>
        <a:lstStyle/>
        <a:p>
          <a:endParaRPr lang="en-GB" sz="2400" dirty="0"/>
        </a:p>
        <a:p>
          <a:r>
            <a:rPr lang="en-GB" sz="2400" dirty="0"/>
            <a:t>Identification of suitable claimants	</a:t>
          </a:r>
        </a:p>
      </dgm:t>
    </dgm:pt>
    <dgm:pt modelId="{6715C6C3-F47F-4FFD-AB78-521AD45D798F}" type="parTrans" cxnId="{6331EABD-B104-43A0-B285-62C9A027E896}">
      <dgm:prSet/>
      <dgm:spPr/>
      <dgm:t>
        <a:bodyPr/>
        <a:lstStyle/>
        <a:p>
          <a:endParaRPr lang="en-GB"/>
        </a:p>
      </dgm:t>
    </dgm:pt>
    <dgm:pt modelId="{F8C1E199-D512-4230-A325-1F3C8B2E0BF9}" type="sibTrans" cxnId="{6331EABD-B104-43A0-B285-62C9A027E896}">
      <dgm:prSet/>
      <dgm:spPr/>
      <dgm:t>
        <a:bodyPr/>
        <a:lstStyle/>
        <a:p>
          <a:endParaRPr lang="en-GB"/>
        </a:p>
      </dgm:t>
    </dgm:pt>
    <dgm:pt modelId="{C75CBBD6-DB35-496A-B2F8-7B164BD95738}">
      <dgm:prSet phldrT="[Text]" custT="1"/>
      <dgm:spPr/>
      <dgm:t>
        <a:bodyPr/>
        <a:lstStyle/>
        <a:p>
          <a:r>
            <a:rPr lang="en-GB" sz="2400" dirty="0"/>
            <a:t>Triage for suitability</a:t>
          </a:r>
        </a:p>
      </dgm:t>
    </dgm:pt>
    <dgm:pt modelId="{EC3E581A-AE8E-42EA-929B-B71085B612BD}" type="parTrans" cxnId="{71C9E59A-1FD2-41E9-90E9-673B385C4355}">
      <dgm:prSet/>
      <dgm:spPr/>
      <dgm:t>
        <a:bodyPr/>
        <a:lstStyle/>
        <a:p>
          <a:endParaRPr lang="en-GB"/>
        </a:p>
      </dgm:t>
    </dgm:pt>
    <dgm:pt modelId="{F1C7D763-01BE-4BBA-BECF-117DB2CF7708}" type="sibTrans" cxnId="{71C9E59A-1FD2-41E9-90E9-673B385C4355}">
      <dgm:prSet/>
      <dgm:spPr/>
      <dgm:t>
        <a:bodyPr/>
        <a:lstStyle/>
        <a:p>
          <a:endParaRPr lang="en-GB"/>
        </a:p>
      </dgm:t>
    </dgm:pt>
    <dgm:pt modelId="{056FD664-21A5-40BE-B0FB-BE1D70689701}">
      <dgm:prSet phldrT="[Text]" custT="1"/>
      <dgm:spPr/>
      <dgm:t>
        <a:bodyPr/>
        <a:lstStyle/>
        <a:p>
          <a:r>
            <a:rPr lang="en-GB" sz="2400" dirty="0"/>
            <a:t>Treatment &amp; follow up</a:t>
          </a:r>
        </a:p>
      </dgm:t>
    </dgm:pt>
    <dgm:pt modelId="{80E85524-B18B-452D-A7AA-06E6B3030A58}" type="parTrans" cxnId="{E3C2F7A1-B199-4D16-8A19-622BF7863344}">
      <dgm:prSet/>
      <dgm:spPr/>
      <dgm:t>
        <a:bodyPr/>
        <a:lstStyle/>
        <a:p>
          <a:endParaRPr lang="en-GB"/>
        </a:p>
      </dgm:t>
    </dgm:pt>
    <dgm:pt modelId="{322B7134-2056-4F90-839F-D49726887EF9}" type="sibTrans" cxnId="{E3C2F7A1-B199-4D16-8A19-622BF7863344}">
      <dgm:prSet/>
      <dgm:spPr/>
      <dgm:t>
        <a:bodyPr/>
        <a:lstStyle/>
        <a:p>
          <a:endParaRPr lang="en-GB"/>
        </a:p>
      </dgm:t>
    </dgm:pt>
    <dgm:pt modelId="{32AA37AC-59B5-4A27-9A21-EB50432E9731}" type="pres">
      <dgm:prSet presAssocID="{AC15CD8C-3284-48FF-8669-D14B1FAF263F}" presName="CompostProcess" presStyleCnt="0">
        <dgm:presLayoutVars>
          <dgm:dir/>
          <dgm:resizeHandles val="exact"/>
        </dgm:presLayoutVars>
      </dgm:prSet>
      <dgm:spPr/>
    </dgm:pt>
    <dgm:pt modelId="{68FAE7A9-8D44-407A-BCE9-C417D8B8EE08}" type="pres">
      <dgm:prSet presAssocID="{AC15CD8C-3284-48FF-8669-D14B1FAF263F}" presName="arrow" presStyleLbl="bgShp" presStyleIdx="0" presStyleCnt="1"/>
      <dgm:spPr/>
    </dgm:pt>
    <dgm:pt modelId="{12828A2B-026E-4D6D-8E45-0BBC3B119934}" type="pres">
      <dgm:prSet presAssocID="{AC15CD8C-3284-48FF-8669-D14B1FAF263F}" presName="linearProcess" presStyleCnt="0"/>
      <dgm:spPr/>
    </dgm:pt>
    <dgm:pt modelId="{BF3D3CE1-1051-4BDF-8A1A-25D29A689427}" type="pres">
      <dgm:prSet presAssocID="{511BC11E-9258-4578-A4AE-B254D33E8082}" presName="textNode" presStyleLbl="node1" presStyleIdx="0" presStyleCnt="3">
        <dgm:presLayoutVars>
          <dgm:bulletEnabled val="1"/>
        </dgm:presLayoutVars>
      </dgm:prSet>
      <dgm:spPr/>
    </dgm:pt>
    <dgm:pt modelId="{E5A8A38C-6F62-40C5-B1B2-3EE3C71A8CEA}" type="pres">
      <dgm:prSet presAssocID="{F8C1E199-D512-4230-A325-1F3C8B2E0BF9}" presName="sibTrans" presStyleCnt="0"/>
      <dgm:spPr/>
    </dgm:pt>
    <dgm:pt modelId="{9ACCE686-127E-4CE6-B2CF-D3809614D02D}" type="pres">
      <dgm:prSet presAssocID="{C75CBBD6-DB35-496A-B2F8-7B164BD95738}" presName="textNode" presStyleLbl="node1" presStyleIdx="1" presStyleCnt="3">
        <dgm:presLayoutVars>
          <dgm:bulletEnabled val="1"/>
        </dgm:presLayoutVars>
      </dgm:prSet>
      <dgm:spPr/>
    </dgm:pt>
    <dgm:pt modelId="{2A1269C7-5503-43FA-B530-9D29F6DE8968}" type="pres">
      <dgm:prSet presAssocID="{F1C7D763-01BE-4BBA-BECF-117DB2CF7708}" presName="sibTrans" presStyleCnt="0"/>
      <dgm:spPr/>
    </dgm:pt>
    <dgm:pt modelId="{BB58AAC9-9C76-44FC-BE73-B3196E913FCE}" type="pres">
      <dgm:prSet presAssocID="{056FD664-21A5-40BE-B0FB-BE1D70689701}" presName="textNode" presStyleLbl="node1" presStyleIdx="2" presStyleCnt="3">
        <dgm:presLayoutVars>
          <dgm:bulletEnabled val="1"/>
        </dgm:presLayoutVars>
      </dgm:prSet>
      <dgm:spPr/>
    </dgm:pt>
  </dgm:ptLst>
  <dgm:cxnLst>
    <dgm:cxn modelId="{71C9E59A-1FD2-41E9-90E9-673B385C4355}" srcId="{AC15CD8C-3284-48FF-8669-D14B1FAF263F}" destId="{C75CBBD6-DB35-496A-B2F8-7B164BD95738}" srcOrd="1" destOrd="0" parTransId="{EC3E581A-AE8E-42EA-929B-B71085B612BD}" sibTransId="{F1C7D763-01BE-4BBA-BECF-117DB2CF7708}"/>
    <dgm:cxn modelId="{E3C2F7A1-B199-4D16-8A19-622BF7863344}" srcId="{AC15CD8C-3284-48FF-8669-D14B1FAF263F}" destId="{056FD664-21A5-40BE-B0FB-BE1D70689701}" srcOrd="2" destOrd="0" parTransId="{80E85524-B18B-452D-A7AA-06E6B3030A58}" sibTransId="{322B7134-2056-4F90-839F-D49726887EF9}"/>
    <dgm:cxn modelId="{FA1384B6-8392-4101-A114-D0CA12217C19}" type="presOf" srcId="{AC15CD8C-3284-48FF-8669-D14B1FAF263F}" destId="{32AA37AC-59B5-4A27-9A21-EB50432E9731}" srcOrd="0" destOrd="0" presId="urn:microsoft.com/office/officeart/2005/8/layout/hProcess9"/>
    <dgm:cxn modelId="{6331EABD-B104-43A0-B285-62C9A027E896}" srcId="{AC15CD8C-3284-48FF-8669-D14B1FAF263F}" destId="{511BC11E-9258-4578-A4AE-B254D33E8082}" srcOrd="0" destOrd="0" parTransId="{6715C6C3-F47F-4FFD-AB78-521AD45D798F}" sibTransId="{F8C1E199-D512-4230-A325-1F3C8B2E0BF9}"/>
    <dgm:cxn modelId="{5A9F85CD-F8A6-4EC6-B605-7C78E54E285F}" type="presOf" srcId="{C75CBBD6-DB35-496A-B2F8-7B164BD95738}" destId="{9ACCE686-127E-4CE6-B2CF-D3809614D02D}" srcOrd="0" destOrd="0" presId="urn:microsoft.com/office/officeart/2005/8/layout/hProcess9"/>
    <dgm:cxn modelId="{E63FCBCF-C524-4C66-BFF2-98F2328F59F1}" type="presOf" srcId="{511BC11E-9258-4578-A4AE-B254D33E8082}" destId="{BF3D3CE1-1051-4BDF-8A1A-25D29A689427}" srcOrd="0" destOrd="0" presId="urn:microsoft.com/office/officeart/2005/8/layout/hProcess9"/>
    <dgm:cxn modelId="{E9CC73D5-E237-4459-B705-A717F3195B7C}" type="presOf" srcId="{056FD664-21A5-40BE-B0FB-BE1D70689701}" destId="{BB58AAC9-9C76-44FC-BE73-B3196E913FCE}" srcOrd="0" destOrd="0" presId="urn:microsoft.com/office/officeart/2005/8/layout/hProcess9"/>
    <dgm:cxn modelId="{B5AF0EE5-EE25-48FF-AEA0-0246A46228F6}" type="presParOf" srcId="{32AA37AC-59B5-4A27-9A21-EB50432E9731}" destId="{68FAE7A9-8D44-407A-BCE9-C417D8B8EE08}" srcOrd="0" destOrd="0" presId="urn:microsoft.com/office/officeart/2005/8/layout/hProcess9"/>
    <dgm:cxn modelId="{C654DCFC-FD06-47FC-92E4-6A2B63623930}" type="presParOf" srcId="{32AA37AC-59B5-4A27-9A21-EB50432E9731}" destId="{12828A2B-026E-4D6D-8E45-0BBC3B119934}" srcOrd="1" destOrd="0" presId="urn:microsoft.com/office/officeart/2005/8/layout/hProcess9"/>
    <dgm:cxn modelId="{27A94C6F-097B-4334-A23A-9A346C708665}" type="presParOf" srcId="{12828A2B-026E-4D6D-8E45-0BBC3B119934}" destId="{BF3D3CE1-1051-4BDF-8A1A-25D29A689427}" srcOrd="0" destOrd="0" presId="urn:microsoft.com/office/officeart/2005/8/layout/hProcess9"/>
    <dgm:cxn modelId="{50DBE937-98B2-44F8-A281-ED1C2F52F335}" type="presParOf" srcId="{12828A2B-026E-4D6D-8E45-0BBC3B119934}" destId="{E5A8A38C-6F62-40C5-B1B2-3EE3C71A8CEA}" srcOrd="1" destOrd="0" presId="urn:microsoft.com/office/officeart/2005/8/layout/hProcess9"/>
    <dgm:cxn modelId="{BD1BEFB8-CF97-4279-9FAD-70383406DD3D}" type="presParOf" srcId="{12828A2B-026E-4D6D-8E45-0BBC3B119934}" destId="{9ACCE686-127E-4CE6-B2CF-D3809614D02D}" srcOrd="2" destOrd="0" presId="urn:microsoft.com/office/officeart/2005/8/layout/hProcess9"/>
    <dgm:cxn modelId="{20F3681C-4138-4059-8D88-A35133E8B9AA}" type="presParOf" srcId="{12828A2B-026E-4D6D-8E45-0BBC3B119934}" destId="{2A1269C7-5503-43FA-B530-9D29F6DE8968}" srcOrd="3" destOrd="0" presId="urn:microsoft.com/office/officeart/2005/8/layout/hProcess9"/>
    <dgm:cxn modelId="{B0DB3ED6-9F6A-4404-BC1F-088E10FDF9C7}" type="presParOf" srcId="{12828A2B-026E-4D6D-8E45-0BBC3B119934}" destId="{BB58AAC9-9C76-44FC-BE73-B3196E913FC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5CD8C-3284-48FF-8669-D14B1FAF263F}" type="doc">
      <dgm:prSet loTypeId="urn:microsoft.com/office/officeart/2005/8/layout/hProcess9" loCatId="process" qsTypeId="urn:microsoft.com/office/officeart/2005/8/quickstyle/simple1" qsCatId="simple" csTypeId="urn:microsoft.com/office/officeart/2005/8/colors/accent1_2" csCatId="accent1" phldr="1"/>
      <dgm:spPr/>
    </dgm:pt>
    <dgm:pt modelId="{511BC11E-9258-4578-A4AE-B254D33E8082}">
      <dgm:prSet phldrT="[Text]" custT="1"/>
      <dgm:spPr/>
      <dgm:t>
        <a:bodyPr/>
        <a:lstStyle/>
        <a:p>
          <a:r>
            <a:rPr lang="en-GB" sz="2400" dirty="0"/>
            <a:t>Identification</a:t>
          </a:r>
        </a:p>
        <a:p>
          <a:r>
            <a:rPr lang="en-GB" sz="2000" dirty="0"/>
            <a:t>  Exclusion criteria</a:t>
          </a:r>
          <a:r>
            <a:rPr lang="en-GB" sz="2400" dirty="0"/>
            <a:t>	</a:t>
          </a:r>
        </a:p>
      </dgm:t>
    </dgm:pt>
    <dgm:pt modelId="{6715C6C3-F47F-4FFD-AB78-521AD45D798F}" type="parTrans" cxnId="{6331EABD-B104-43A0-B285-62C9A027E896}">
      <dgm:prSet/>
      <dgm:spPr/>
      <dgm:t>
        <a:bodyPr/>
        <a:lstStyle/>
        <a:p>
          <a:endParaRPr lang="en-GB"/>
        </a:p>
      </dgm:t>
    </dgm:pt>
    <dgm:pt modelId="{F8C1E199-D512-4230-A325-1F3C8B2E0BF9}" type="sibTrans" cxnId="{6331EABD-B104-43A0-B285-62C9A027E896}">
      <dgm:prSet/>
      <dgm:spPr/>
      <dgm:t>
        <a:bodyPr/>
        <a:lstStyle/>
        <a:p>
          <a:endParaRPr lang="en-GB"/>
        </a:p>
      </dgm:t>
    </dgm:pt>
    <dgm:pt modelId="{C75CBBD6-DB35-496A-B2F8-7B164BD95738}">
      <dgm:prSet phldrT="[Text]" custT="1"/>
      <dgm:spPr/>
      <dgm:t>
        <a:bodyPr/>
        <a:lstStyle/>
        <a:p>
          <a:r>
            <a:rPr lang="en-GB" sz="2400" dirty="0"/>
            <a:t>Motivation</a:t>
          </a:r>
        </a:p>
        <a:p>
          <a:r>
            <a:rPr lang="en-GB" sz="2000" dirty="0"/>
            <a:t>28 day plan &amp; review</a:t>
          </a:r>
        </a:p>
      </dgm:t>
    </dgm:pt>
    <dgm:pt modelId="{EC3E581A-AE8E-42EA-929B-B71085B612BD}" type="parTrans" cxnId="{71C9E59A-1FD2-41E9-90E9-673B385C4355}">
      <dgm:prSet/>
      <dgm:spPr/>
      <dgm:t>
        <a:bodyPr/>
        <a:lstStyle/>
        <a:p>
          <a:endParaRPr lang="en-GB"/>
        </a:p>
      </dgm:t>
    </dgm:pt>
    <dgm:pt modelId="{F1C7D763-01BE-4BBA-BECF-117DB2CF7708}" type="sibTrans" cxnId="{71C9E59A-1FD2-41E9-90E9-673B385C4355}">
      <dgm:prSet/>
      <dgm:spPr/>
      <dgm:t>
        <a:bodyPr/>
        <a:lstStyle/>
        <a:p>
          <a:endParaRPr lang="en-GB"/>
        </a:p>
      </dgm:t>
    </dgm:pt>
    <dgm:pt modelId="{056FD664-21A5-40BE-B0FB-BE1D70689701}">
      <dgm:prSet phldrT="[Text]" custT="1"/>
      <dgm:spPr/>
      <dgm:t>
        <a:bodyPr/>
        <a:lstStyle/>
        <a:p>
          <a:r>
            <a:rPr lang="en-GB" sz="2400" dirty="0"/>
            <a:t>Treatment &amp; follow up</a:t>
          </a:r>
        </a:p>
      </dgm:t>
    </dgm:pt>
    <dgm:pt modelId="{80E85524-B18B-452D-A7AA-06E6B3030A58}" type="parTrans" cxnId="{E3C2F7A1-B199-4D16-8A19-622BF7863344}">
      <dgm:prSet/>
      <dgm:spPr/>
      <dgm:t>
        <a:bodyPr/>
        <a:lstStyle/>
        <a:p>
          <a:endParaRPr lang="en-GB"/>
        </a:p>
      </dgm:t>
    </dgm:pt>
    <dgm:pt modelId="{322B7134-2056-4F90-839F-D49726887EF9}" type="sibTrans" cxnId="{E3C2F7A1-B199-4D16-8A19-622BF7863344}">
      <dgm:prSet/>
      <dgm:spPr/>
      <dgm:t>
        <a:bodyPr/>
        <a:lstStyle/>
        <a:p>
          <a:endParaRPr lang="en-GB"/>
        </a:p>
      </dgm:t>
    </dgm:pt>
    <dgm:pt modelId="{32AA37AC-59B5-4A27-9A21-EB50432E9731}" type="pres">
      <dgm:prSet presAssocID="{AC15CD8C-3284-48FF-8669-D14B1FAF263F}" presName="CompostProcess" presStyleCnt="0">
        <dgm:presLayoutVars>
          <dgm:dir/>
          <dgm:resizeHandles val="exact"/>
        </dgm:presLayoutVars>
      </dgm:prSet>
      <dgm:spPr/>
    </dgm:pt>
    <dgm:pt modelId="{68FAE7A9-8D44-407A-BCE9-C417D8B8EE08}" type="pres">
      <dgm:prSet presAssocID="{AC15CD8C-3284-48FF-8669-D14B1FAF263F}" presName="arrow" presStyleLbl="bgShp" presStyleIdx="0" presStyleCnt="1"/>
      <dgm:spPr/>
    </dgm:pt>
    <dgm:pt modelId="{12828A2B-026E-4D6D-8E45-0BBC3B119934}" type="pres">
      <dgm:prSet presAssocID="{AC15CD8C-3284-48FF-8669-D14B1FAF263F}" presName="linearProcess" presStyleCnt="0"/>
      <dgm:spPr/>
    </dgm:pt>
    <dgm:pt modelId="{BF3D3CE1-1051-4BDF-8A1A-25D29A689427}" type="pres">
      <dgm:prSet presAssocID="{511BC11E-9258-4578-A4AE-B254D33E8082}" presName="textNode" presStyleLbl="node1" presStyleIdx="0" presStyleCnt="3">
        <dgm:presLayoutVars>
          <dgm:bulletEnabled val="1"/>
        </dgm:presLayoutVars>
      </dgm:prSet>
      <dgm:spPr/>
    </dgm:pt>
    <dgm:pt modelId="{E5A8A38C-6F62-40C5-B1B2-3EE3C71A8CEA}" type="pres">
      <dgm:prSet presAssocID="{F8C1E199-D512-4230-A325-1F3C8B2E0BF9}" presName="sibTrans" presStyleCnt="0"/>
      <dgm:spPr/>
    </dgm:pt>
    <dgm:pt modelId="{9ACCE686-127E-4CE6-B2CF-D3809614D02D}" type="pres">
      <dgm:prSet presAssocID="{C75CBBD6-DB35-496A-B2F8-7B164BD95738}" presName="textNode" presStyleLbl="node1" presStyleIdx="1" presStyleCnt="3">
        <dgm:presLayoutVars>
          <dgm:bulletEnabled val="1"/>
        </dgm:presLayoutVars>
      </dgm:prSet>
      <dgm:spPr/>
    </dgm:pt>
    <dgm:pt modelId="{2A1269C7-5503-43FA-B530-9D29F6DE8968}" type="pres">
      <dgm:prSet presAssocID="{F1C7D763-01BE-4BBA-BECF-117DB2CF7708}" presName="sibTrans" presStyleCnt="0"/>
      <dgm:spPr/>
    </dgm:pt>
    <dgm:pt modelId="{BB58AAC9-9C76-44FC-BE73-B3196E913FCE}" type="pres">
      <dgm:prSet presAssocID="{056FD664-21A5-40BE-B0FB-BE1D70689701}" presName="textNode" presStyleLbl="node1" presStyleIdx="2" presStyleCnt="3">
        <dgm:presLayoutVars>
          <dgm:bulletEnabled val="1"/>
        </dgm:presLayoutVars>
      </dgm:prSet>
      <dgm:spPr/>
    </dgm:pt>
  </dgm:ptLst>
  <dgm:cxnLst>
    <dgm:cxn modelId="{71C9E59A-1FD2-41E9-90E9-673B385C4355}" srcId="{AC15CD8C-3284-48FF-8669-D14B1FAF263F}" destId="{C75CBBD6-DB35-496A-B2F8-7B164BD95738}" srcOrd="1" destOrd="0" parTransId="{EC3E581A-AE8E-42EA-929B-B71085B612BD}" sibTransId="{F1C7D763-01BE-4BBA-BECF-117DB2CF7708}"/>
    <dgm:cxn modelId="{E3C2F7A1-B199-4D16-8A19-622BF7863344}" srcId="{AC15CD8C-3284-48FF-8669-D14B1FAF263F}" destId="{056FD664-21A5-40BE-B0FB-BE1D70689701}" srcOrd="2" destOrd="0" parTransId="{80E85524-B18B-452D-A7AA-06E6B3030A58}" sibTransId="{322B7134-2056-4F90-839F-D49726887EF9}"/>
    <dgm:cxn modelId="{FA1384B6-8392-4101-A114-D0CA12217C19}" type="presOf" srcId="{AC15CD8C-3284-48FF-8669-D14B1FAF263F}" destId="{32AA37AC-59B5-4A27-9A21-EB50432E9731}" srcOrd="0" destOrd="0" presId="urn:microsoft.com/office/officeart/2005/8/layout/hProcess9"/>
    <dgm:cxn modelId="{6331EABD-B104-43A0-B285-62C9A027E896}" srcId="{AC15CD8C-3284-48FF-8669-D14B1FAF263F}" destId="{511BC11E-9258-4578-A4AE-B254D33E8082}" srcOrd="0" destOrd="0" parTransId="{6715C6C3-F47F-4FFD-AB78-521AD45D798F}" sibTransId="{F8C1E199-D512-4230-A325-1F3C8B2E0BF9}"/>
    <dgm:cxn modelId="{5A9F85CD-F8A6-4EC6-B605-7C78E54E285F}" type="presOf" srcId="{C75CBBD6-DB35-496A-B2F8-7B164BD95738}" destId="{9ACCE686-127E-4CE6-B2CF-D3809614D02D}" srcOrd="0" destOrd="0" presId="urn:microsoft.com/office/officeart/2005/8/layout/hProcess9"/>
    <dgm:cxn modelId="{E63FCBCF-C524-4C66-BFF2-98F2328F59F1}" type="presOf" srcId="{511BC11E-9258-4578-A4AE-B254D33E8082}" destId="{BF3D3CE1-1051-4BDF-8A1A-25D29A689427}" srcOrd="0" destOrd="0" presId="urn:microsoft.com/office/officeart/2005/8/layout/hProcess9"/>
    <dgm:cxn modelId="{E9CC73D5-E237-4459-B705-A717F3195B7C}" type="presOf" srcId="{056FD664-21A5-40BE-B0FB-BE1D70689701}" destId="{BB58AAC9-9C76-44FC-BE73-B3196E913FCE}" srcOrd="0" destOrd="0" presId="urn:microsoft.com/office/officeart/2005/8/layout/hProcess9"/>
    <dgm:cxn modelId="{B5AF0EE5-EE25-48FF-AEA0-0246A46228F6}" type="presParOf" srcId="{32AA37AC-59B5-4A27-9A21-EB50432E9731}" destId="{68FAE7A9-8D44-407A-BCE9-C417D8B8EE08}" srcOrd="0" destOrd="0" presId="urn:microsoft.com/office/officeart/2005/8/layout/hProcess9"/>
    <dgm:cxn modelId="{C654DCFC-FD06-47FC-92E4-6A2B63623930}" type="presParOf" srcId="{32AA37AC-59B5-4A27-9A21-EB50432E9731}" destId="{12828A2B-026E-4D6D-8E45-0BBC3B119934}" srcOrd="1" destOrd="0" presId="urn:microsoft.com/office/officeart/2005/8/layout/hProcess9"/>
    <dgm:cxn modelId="{27A94C6F-097B-4334-A23A-9A346C708665}" type="presParOf" srcId="{12828A2B-026E-4D6D-8E45-0BBC3B119934}" destId="{BF3D3CE1-1051-4BDF-8A1A-25D29A689427}" srcOrd="0" destOrd="0" presId="urn:microsoft.com/office/officeart/2005/8/layout/hProcess9"/>
    <dgm:cxn modelId="{50DBE937-98B2-44F8-A281-ED1C2F52F335}" type="presParOf" srcId="{12828A2B-026E-4D6D-8E45-0BBC3B119934}" destId="{E5A8A38C-6F62-40C5-B1B2-3EE3C71A8CEA}" srcOrd="1" destOrd="0" presId="urn:microsoft.com/office/officeart/2005/8/layout/hProcess9"/>
    <dgm:cxn modelId="{BD1BEFB8-CF97-4279-9FAD-70383406DD3D}" type="presParOf" srcId="{12828A2B-026E-4D6D-8E45-0BBC3B119934}" destId="{9ACCE686-127E-4CE6-B2CF-D3809614D02D}" srcOrd="2" destOrd="0" presId="urn:microsoft.com/office/officeart/2005/8/layout/hProcess9"/>
    <dgm:cxn modelId="{20F3681C-4138-4059-8D88-A35133E8B9AA}" type="presParOf" srcId="{12828A2B-026E-4D6D-8E45-0BBC3B119934}" destId="{2A1269C7-5503-43FA-B530-9D29F6DE8968}" srcOrd="3" destOrd="0" presId="urn:microsoft.com/office/officeart/2005/8/layout/hProcess9"/>
    <dgm:cxn modelId="{B0DB3ED6-9F6A-4404-BC1F-088E10FDF9C7}" type="presParOf" srcId="{12828A2B-026E-4D6D-8E45-0BBC3B119934}" destId="{BB58AAC9-9C76-44FC-BE73-B3196E913FC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667E8-55FD-4AD7-AD5A-86CB6429B5B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ED9FFAA-DC3D-44E0-99AA-36D09F3649A4}">
      <dgm:prSet/>
      <dgm:spPr/>
      <dgm:t>
        <a:bodyPr/>
        <a:lstStyle/>
        <a:p>
          <a:r>
            <a:rPr lang="en-GB"/>
            <a:t>Low carb – aim for &lt;30g/day</a:t>
          </a:r>
          <a:endParaRPr lang="en-US"/>
        </a:p>
      </dgm:t>
    </dgm:pt>
    <dgm:pt modelId="{BD807E6A-4F7E-444F-A948-332FE98E074D}" type="parTrans" cxnId="{5EDD1B3E-E40D-4E85-B24A-9A7540DAFBCA}">
      <dgm:prSet/>
      <dgm:spPr/>
      <dgm:t>
        <a:bodyPr/>
        <a:lstStyle/>
        <a:p>
          <a:endParaRPr lang="en-US"/>
        </a:p>
      </dgm:t>
    </dgm:pt>
    <dgm:pt modelId="{DB923532-0D87-4513-BF93-0AAE5804975D}" type="sibTrans" cxnId="{5EDD1B3E-E40D-4E85-B24A-9A7540DAFBCA}">
      <dgm:prSet/>
      <dgm:spPr/>
      <dgm:t>
        <a:bodyPr/>
        <a:lstStyle/>
        <a:p>
          <a:endParaRPr lang="en-US"/>
        </a:p>
      </dgm:t>
    </dgm:pt>
    <dgm:pt modelId="{DD30C2BD-422D-4758-8EEA-B5C4AAF6E000}">
      <dgm:prSet/>
      <dgm:spPr/>
      <dgm:t>
        <a:bodyPr/>
        <a:lstStyle/>
        <a:p>
          <a:r>
            <a:rPr lang="en-GB"/>
            <a:t>Limit eating to a 6 or 8 hr window</a:t>
          </a:r>
          <a:endParaRPr lang="en-US"/>
        </a:p>
      </dgm:t>
    </dgm:pt>
    <dgm:pt modelId="{046441B3-0B67-4EE9-80CF-4AF087B12D25}" type="parTrans" cxnId="{32BA8A14-A991-43CE-A4EC-0CC8C116600E}">
      <dgm:prSet/>
      <dgm:spPr/>
      <dgm:t>
        <a:bodyPr/>
        <a:lstStyle/>
        <a:p>
          <a:endParaRPr lang="en-US"/>
        </a:p>
      </dgm:t>
    </dgm:pt>
    <dgm:pt modelId="{87CB3C15-1602-48F8-8968-016E125DFFCF}" type="sibTrans" cxnId="{32BA8A14-A991-43CE-A4EC-0CC8C116600E}">
      <dgm:prSet/>
      <dgm:spPr/>
      <dgm:t>
        <a:bodyPr/>
        <a:lstStyle/>
        <a:p>
          <a:endParaRPr lang="en-US"/>
        </a:p>
      </dgm:t>
    </dgm:pt>
    <dgm:pt modelId="{6ED35E71-53AA-47CF-A793-2EC09D452494}">
      <dgm:prSet/>
      <dgm:spPr/>
      <dgm:t>
        <a:bodyPr/>
        <a:lstStyle/>
        <a:p>
          <a:r>
            <a:rPr lang="en-GB"/>
            <a:t>Eat clean</a:t>
          </a:r>
          <a:endParaRPr lang="en-US"/>
        </a:p>
      </dgm:t>
    </dgm:pt>
    <dgm:pt modelId="{54C4BA15-8F8D-4937-9D6C-24629CC22E43}" type="parTrans" cxnId="{3AA90CE3-029E-44FE-8260-3BCB576C2AA4}">
      <dgm:prSet/>
      <dgm:spPr/>
      <dgm:t>
        <a:bodyPr/>
        <a:lstStyle/>
        <a:p>
          <a:endParaRPr lang="en-US"/>
        </a:p>
      </dgm:t>
    </dgm:pt>
    <dgm:pt modelId="{624DD8A1-62B7-4E79-A5D2-A0F254351BB2}" type="sibTrans" cxnId="{3AA90CE3-029E-44FE-8260-3BCB576C2AA4}">
      <dgm:prSet/>
      <dgm:spPr/>
      <dgm:t>
        <a:bodyPr/>
        <a:lstStyle/>
        <a:p>
          <a:endParaRPr lang="en-US"/>
        </a:p>
      </dgm:t>
    </dgm:pt>
    <dgm:pt modelId="{06B48155-5337-40A9-B12C-520A59CE327C}">
      <dgm:prSet/>
      <dgm:spPr/>
      <dgm:t>
        <a:bodyPr/>
        <a:lstStyle/>
        <a:p>
          <a:r>
            <a:rPr lang="en-GB"/>
            <a:t>Forgive lapses – this is a lifestyle and not a diet</a:t>
          </a:r>
          <a:endParaRPr lang="en-US"/>
        </a:p>
      </dgm:t>
    </dgm:pt>
    <dgm:pt modelId="{A3B3CF82-328F-4A16-BBBB-AF4975860B68}" type="parTrans" cxnId="{4A6F09D1-54D4-4354-BFA5-4707AD2778DE}">
      <dgm:prSet/>
      <dgm:spPr/>
      <dgm:t>
        <a:bodyPr/>
        <a:lstStyle/>
        <a:p>
          <a:endParaRPr lang="en-US"/>
        </a:p>
      </dgm:t>
    </dgm:pt>
    <dgm:pt modelId="{A1F5DCFD-8E0A-4D93-B95D-E4A2C2068B54}" type="sibTrans" cxnId="{4A6F09D1-54D4-4354-BFA5-4707AD2778DE}">
      <dgm:prSet/>
      <dgm:spPr/>
      <dgm:t>
        <a:bodyPr/>
        <a:lstStyle/>
        <a:p>
          <a:endParaRPr lang="en-US"/>
        </a:p>
      </dgm:t>
    </dgm:pt>
    <dgm:pt modelId="{D9BC6A30-C3FB-4E05-A9CD-8E04113630FC}" type="pres">
      <dgm:prSet presAssocID="{666667E8-55FD-4AD7-AD5A-86CB6429B5B8}" presName="root" presStyleCnt="0">
        <dgm:presLayoutVars>
          <dgm:dir/>
          <dgm:resizeHandles val="exact"/>
        </dgm:presLayoutVars>
      </dgm:prSet>
      <dgm:spPr/>
    </dgm:pt>
    <dgm:pt modelId="{F47B7749-6C92-4986-BBE8-4206C8EA3273}" type="pres">
      <dgm:prSet presAssocID="{FED9FFAA-DC3D-44E0-99AA-36D09F3649A4}" presName="compNode" presStyleCnt="0"/>
      <dgm:spPr/>
    </dgm:pt>
    <dgm:pt modelId="{0963838F-85AD-4DFC-B432-417507208960}" type="pres">
      <dgm:prSet presAssocID="{FED9FFAA-DC3D-44E0-99AA-36D09F3649A4}" presName="bgRect" presStyleLbl="bgShp" presStyleIdx="0" presStyleCnt="4"/>
      <dgm:spPr/>
    </dgm:pt>
    <dgm:pt modelId="{1FC22454-58EF-437C-B758-47DA98784E33}" type="pres">
      <dgm:prSet presAssocID="{FED9FFAA-DC3D-44E0-99AA-36D09F3649A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sta"/>
        </a:ext>
      </dgm:extLst>
    </dgm:pt>
    <dgm:pt modelId="{382790BB-FE87-4C72-B460-80A187E579B4}" type="pres">
      <dgm:prSet presAssocID="{FED9FFAA-DC3D-44E0-99AA-36D09F3649A4}" presName="spaceRect" presStyleCnt="0"/>
      <dgm:spPr/>
    </dgm:pt>
    <dgm:pt modelId="{FE67804E-5B42-45E4-9A52-9F1873EC69EF}" type="pres">
      <dgm:prSet presAssocID="{FED9FFAA-DC3D-44E0-99AA-36D09F3649A4}" presName="parTx" presStyleLbl="revTx" presStyleIdx="0" presStyleCnt="4">
        <dgm:presLayoutVars>
          <dgm:chMax val="0"/>
          <dgm:chPref val="0"/>
        </dgm:presLayoutVars>
      </dgm:prSet>
      <dgm:spPr/>
    </dgm:pt>
    <dgm:pt modelId="{E0415249-D4C4-4DD2-BA95-52006C4AC887}" type="pres">
      <dgm:prSet presAssocID="{DB923532-0D87-4513-BF93-0AAE5804975D}" presName="sibTrans" presStyleCnt="0"/>
      <dgm:spPr/>
    </dgm:pt>
    <dgm:pt modelId="{B2D8899A-BCD4-4D84-8BDF-7CAD51CE9038}" type="pres">
      <dgm:prSet presAssocID="{DD30C2BD-422D-4758-8EEA-B5C4AAF6E000}" presName="compNode" presStyleCnt="0"/>
      <dgm:spPr/>
    </dgm:pt>
    <dgm:pt modelId="{C7A4268C-750E-4EED-87F2-C002453B7C55}" type="pres">
      <dgm:prSet presAssocID="{DD30C2BD-422D-4758-8EEA-B5C4AAF6E000}" presName="bgRect" presStyleLbl="bgShp" presStyleIdx="1" presStyleCnt="4"/>
      <dgm:spPr/>
    </dgm:pt>
    <dgm:pt modelId="{BCA6E8B7-F6FA-4DEF-A33F-0ED88B523A2F}" type="pres">
      <dgm:prSet presAssocID="{DD30C2BD-422D-4758-8EEA-B5C4AAF6E00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BC9C7A75-731B-4B05-B1A4-8A2DF6AC6E61}" type="pres">
      <dgm:prSet presAssocID="{DD30C2BD-422D-4758-8EEA-B5C4AAF6E000}" presName="spaceRect" presStyleCnt="0"/>
      <dgm:spPr/>
    </dgm:pt>
    <dgm:pt modelId="{65B1F980-6E57-44C9-B0BD-5A7BACAD51F7}" type="pres">
      <dgm:prSet presAssocID="{DD30C2BD-422D-4758-8EEA-B5C4AAF6E000}" presName="parTx" presStyleLbl="revTx" presStyleIdx="1" presStyleCnt="4">
        <dgm:presLayoutVars>
          <dgm:chMax val="0"/>
          <dgm:chPref val="0"/>
        </dgm:presLayoutVars>
      </dgm:prSet>
      <dgm:spPr/>
    </dgm:pt>
    <dgm:pt modelId="{AC7F0F51-7922-4E62-91C6-94C800098CC7}" type="pres">
      <dgm:prSet presAssocID="{87CB3C15-1602-48F8-8968-016E125DFFCF}" presName="sibTrans" presStyleCnt="0"/>
      <dgm:spPr/>
    </dgm:pt>
    <dgm:pt modelId="{5C88C6B4-CBAA-4F98-B195-AFD74A4CA60E}" type="pres">
      <dgm:prSet presAssocID="{6ED35E71-53AA-47CF-A793-2EC09D452494}" presName="compNode" presStyleCnt="0"/>
      <dgm:spPr/>
    </dgm:pt>
    <dgm:pt modelId="{81429F60-380E-493F-87D9-09E781C552D4}" type="pres">
      <dgm:prSet presAssocID="{6ED35E71-53AA-47CF-A793-2EC09D452494}" presName="bgRect" presStyleLbl="bgShp" presStyleIdx="2" presStyleCnt="4"/>
      <dgm:spPr/>
    </dgm:pt>
    <dgm:pt modelId="{043D4603-C047-4802-A1B3-EC4DF319F813}" type="pres">
      <dgm:prSet presAssocID="{6ED35E71-53AA-47CF-A793-2EC09D45249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wl"/>
        </a:ext>
      </dgm:extLst>
    </dgm:pt>
    <dgm:pt modelId="{4A67CB4F-AC6D-4198-BE2E-049EA2CFE421}" type="pres">
      <dgm:prSet presAssocID="{6ED35E71-53AA-47CF-A793-2EC09D452494}" presName="spaceRect" presStyleCnt="0"/>
      <dgm:spPr/>
    </dgm:pt>
    <dgm:pt modelId="{9D008A70-40B6-43E5-A4FF-6951129329E4}" type="pres">
      <dgm:prSet presAssocID="{6ED35E71-53AA-47CF-A793-2EC09D452494}" presName="parTx" presStyleLbl="revTx" presStyleIdx="2" presStyleCnt="4">
        <dgm:presLayoutVars>
          <dgm:chMax val="0"/>
          <dgm:chPref val="0"/>
        </dgm:presLayoutVars>
      </dgm:prSet>
      <dgm:spPr/>
    </dgm:pt>
    <dgm:pt modelId="{855F5F5F-E7E7-4D34-A30A-27F4EDADC9FB}" type="pres">
      <dgm:prSet presAssocID="{624DD8A1-62B7-4E79-A5D2-A0F254351BB2}" presName="sibTrans" presStyleCnt="0"/>
      <dgm:spPr/>
    </dgm:pt>
    <dgm:pt modelId="{C0F446B5-E84F-42FD-BE7B-3BD8AE48735E}" type="pres">
      <dgm:prSet presAssocID="{06B48155-5337-40A9-B12C-520A59CE327C}" presName="compNode" presStyleCnt="0"/>
      <dgm:spPr/>
    </dgm:pt>
    <dgm:pt modelId="{434D0E55-0692-4FDF-B1EE-74EE3DB8C9F6}" type="pres">
      <dgm:prSet presAssocID="{06B48155-5337-40A9-B12C-520A59CE327C}" presName="bgRect" presStyleLbl="bgShp" presStyleIdx="3" presStyleCnt="4"/>
      <dgm:spPr/>
    </dgm:pt>
    <dgm:pt modelId="{D8500062-5395-4192-BCA8-BD79CCDC9A71}" type="pres">
      <dgm:prSet presAssocID="{06B48155-5337-40A9-B12C-520A59CE327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vered plate"/>
        </a:ext>
      </dgm:extLst>
    </dgm:pt>
    <dgm:pt modelId="{CDA599AB-22B3-448D-A083-42C52C422A3E}" type="pres">
      <dgm:prSet presAssocID="{06B48155-5337-40A9-B12C-520A59CE327C}" presName="spaceRect" presStyleCnt="0"/>
      <dgm:spPr/>
    </dgm:pt>
    <dgm:pt modelId="{4D601C30-CBF7-459C-AF31-59D2DB1B5C05}" type="pres">
      <dgm:prSet presAssocID="{06B48155-5337-40A9-B12C-520A59CE327C}" presName="parTx" presStyleLbl="revTx" presStyleIdx="3" presStyleCnt="4">
        <dgm:presLayoutVars>
          <dgm:chMax val="0"/>
          <dgm:chPref val="0"/>
        </dgm:presLayoutVars>
      </dgm:prSet>
      <dgm:spPr/>
    </dgm:pt>
  </dgm:ptLst>
  <dgm:cxnLst>
    <dgm:cxn modelId="{32BA8A14-A991-43CE-A4EC-0CC8C116600E}" srcId="{666667E8-55FD-4AD7-AD5A-86CB6429B5B8}" destId="{DD30C2BD-422D-4758-8EEA-B5C4AAF6E000}" srcOrd="1" destOrd="0" parTransId="{046441B3-0B67-4EE9-80CF-4AF087B12D25}" sibTransId="{87CB3C15-1602-48F8-8968-016E125DFFCF}"/>
    <dgm:cxn modelId="{4C28E820-905F-431F-9960-D8C4013FCA0D}" type="presOf" srcId="{FED9FFAA-DC3D-44E0-99AA-36D09F3649A4}" destId="{FE67804E-5B42-45E4-9A52-9F1873EC69EF}" srcOrd="0" destOrd="0" presId="urn:microsoft.com/office/officeart/2018/2/layout/IconVerticalSolidList"/>
    <dgm:cxn modelId="{CB9B002E-E51F-40E1-A96A-A6C2E872E6C7}" type="presOf" srcId="{06B48155-5337-40A9-B12C-520A59CE327C}" destId="{4D601C30-CBF7-459C-AF31-59D2DB1B5C05}" srcOrd="0" destOrd="0" presId="urn:microsoft.com/office/officeart/2018/2/layout/IconVerticalSolidList"/>
    <dgm:cxn modelId="{5EDD1B3E-E40D-4E85-B24A-9A7540DAFBCA}" srcId="{666667E8-55FD-4AD7-AD5A-86CB6429B5B8}" destId="{FED9FFAA-DC3D-44E0-99AA-36D09F3649A4}" srcOrd="0" destOrd="0" parTransId="{BD807E6A-4F7E-444F-A948-332FE98E074D}" sibTransId="{DB923532-0D87-4513-BF93-0AAE5804975D}"/>
    <dgm:cxn modelId="{FF0FE997-9D24-436B-9DAB-F24935DC5EA3}" type="presOf" srcId="{6ED35E71-53AA-47CF-A793-2EC09D452494}" destId="{9D008A70-40B6-43E5-A4FF-6951129329E4}" srcOrd="0" destOrd="0" presId="urn:microsoft.com/office/officeart/2018/2/layout/IconVerticalSolidList"/>
    <dgm:cxn modelId="{D8CA729F-79E4-4056-B5AF-20496EC2ACD2}" type="presOf" srcId="{DD30C2BD-422D-4758-8EEA-B5C4AAF6E000}" destId="{65B1F980-6E57-44C9-B0BD-5A7BACAD51F7}" srcOrd="0" destOrd="0" presId="urn:microsoft.com/office/officeart/2018/2/layout/IconVerticalSolidList"/>
    <dgm:cxn modelId="{0CCE11BC-DBCF-4A98-8C30-0146B1B761FE}" type="presOf" srcId="{666667E8-55FD-4AD7-AD5A-86CB6429B5B8}" destId="{D9BC6A30-C3FB-4E05-A9CD-8E04113630FC}" srcOrd="0" destOrd="0" presId="urn:microsoft.com/office/officeart/2018/2/layout/IconVerticalSolidList"/>
    <dgm:cxn modelId="{4A6F09D1-54D4-4354-BFA5-4707AD2778DE}" srcId="{666667E8-55FD-4AD7-AD5A-86CB6429B5B8}" destId="{06B48155-5337-40A9-B12C-520A59CE327C}" srcOrd="3" destOrd="0" parTransId="{A3B3CF82-328F-4A16-BBBB-AF4975860B68}" sibTransId="{A1F5DCFD-8E0A-4D93-B95D-E4A2C2068B54}"/>
    <dgm:cxn modelId="{3AA90CE3-029E-44FE-8260-3BCB576C2AA4}" srcId="{666667E8-55FD-4AD7-AD5A-86CB6429B5B8}" destId="{6ED35E71-53AA-47CF-A793-2EC09D452494}" srcOrd="2" destOrd="0" parTransId="{54C4BA15-8F8D-4937-9D6C-24629CC22E43}" sibTransId="{624DD8A1-62B7-4E79-A5D2-A0F254351BB2}"/>
    <dgm:cxn modelId="{D252822E-68CC-4D95-ADFB-9C2D20DF1D72}" type="presParOf" srcId="{D9BC6A30-C3FB-4E05-A9CD-8E04113630FC}" destId="{F47B7749-6C92-4986-BBE8-4206C8EA3273}" srcOrd="0" destOrd="0" presId="urn:microsoft.com/office/officeart/2018/2/layout/IconVerticalSolidList"/>
    <dgm:cxn modelId="{CCA16A3C-29DA-42BE-9FA4-34B302850532}" type="presParOf" srcId="{F47B7749-6C92-4986-BBE8-4206C8EA3273}" destId="{0963838F-85AD-4DFC-B432-417507208960}" srcOrd="0" destOrd="0" presId="urn:microsoft.com/office/officeart/2018/2/layout/IconVerticalSolidList"/>
    <dgm:cxn modelId="{1D269976-99E3-42BC-B20E-D962F2AC5480}" type="presParOf" srcId="{F47B7749-6C92-4986-BBE8-4206C8EA3273}" destId="{1FC22454-58EF-437C-B758-47DA98784E33}" srcOrd="1" destOrd="0" presId="urn:microsoft.com/office/officeart/2018/2/layout/IconVerticalSolidList"/>
    <dgm:cxn modelId="{915228A6-956F-4C61-A72A-54467CFFF5CF}" type="presParOf" srcId="{F47B7749-6C92-4986-BBE8-4206C8EA3273}" destId="{382790BB-FE87-4C72-B460-80A187E579B4}" srcOrd="2" destOrd="0" presId="urn:microsoft.com/office/officeart/2018/2/layout/IconVerticalSolidList"/>
    <dgm:cxn modelId="{2FE7DCE7-DFC9-4309-98E0-2B87C05D6C60}" type="presParOf" srcId="{F47B7749-6C92-4986-BBE8-4206C8EA3273}" destId="{FE67804E-5B42-45E4-9A52-9F1873EC69EF}" srcOrd="3" destOrd="0" presId="urn:microsoft.com/office/officeart/2018/2/layout/IconVerticalSolidList"/>
    <dgm:cxn modelId="{BF2AD892-3BB6-4E4D-9B34-2E7DFEA84B9B}" type="presParOf" srcId="{D9BC6A30-C3FB-4E05-A9CD-8E04113630FC}" destId="{E0415249-D4C4-4DD2-BA95-52006C4AC887}" srcOrd="1" destOrd="0" presId="urn:microsoft.com/office/officeart/2018/2/layout/IconVerticalSolidList"/>
    <dgm:cxn modelId="{E5171796-5EAD-45F6-A658-CC7874FCF349}" type="presParOf" srcId="{D9BC6A30-C3FB-4E05-A9CD-8E04113630FC}" destId="{B2D8899A-BCD4-4D84-8BDF-7CAD51CE9038}" srcOrd="2" destOrd="0" presId="urn:microsoft.com/office/officeart/2018/2/layout/IconVerticalSolidList"/>
    <dgm:cxn modelId="{34312324-55E3-4CC5-AEBC-068825FC2A8B}" type="presParOf" srcId="{B2D8899A-BCD4-4D84-8BDF-7CAD51CE9038}" destId="{C7A4268C-750E-4EED-87F2-C002453B7C55}" srcOrd="0" destOrd="0" presId="urn:microsoft.com/office/officeart/2018/2/layout/IconVerticalSolidList"/>
    <dgm:cxn modelId="{95BC41F7-C8AD-4EC5-96F1-9EDB591EB47E}" type="presParOf" srcId="{B2D8899A-BCD4-4D84-8BDF-7CAD51CE9038}" destId="{BCA6E8B7-F6FA-4DEF-A33F-0ED88B523A2F}" srcOrd="1" destOrd="0" presId="urn:microsoft.com/office/officeart/2018/2/layout/IconVerticalSolidList"/>
    <dgm:cxn modelId="{47287A0C-59AA-4CC4-A336-73323B020402}" type="presParOf" srcId="{B2D8899A-BCD4-4D84-8BDF-7CAD51CE9038}" destId="{BC9C7A75-731B-4B05-B1A4-8A2DF6AC6E61}" srcOrd="2" destOrd="0" presId="urn:microsoft.com/office/officeart/2018/2/layout/IconVerticalSolidList"/>
    <dgm:cxn modelId="{F803ABC7-61B0-4480-A32B-E52DEFFB711F}" type="presParOf" srcId="{B2D8899A-BCD4-4D84-8BDF-7CAD51CE9038}" destId="{65B1F980-6E57-44C9-B0BD-5A7BACAD51F7}" srcOrd="3" destOrd="0" presId="urn:microsoft.com/office/officeart/2018/2/layout/IconVerticalSolidList"/>
    <dgm:cxn modelId="{57B2DF2F-E8F1-41DB-B6B6-4AB50182EE2C}" type="presParOf" srcId="{D9BC6A30-C3FB-4E05-A9CD-8E04113630FC}" destId="{AC7F0F51-7922-4E62-91C6-94C800098CC7}" srcOrd="3" destOrd="0" presId="urn:microsoft.com/office/officeart/2018/2/layout/IconVerticalSolidList"/>
    <dgm:cxn modelId="{B14015EE-864D-4D71-8D5F-306E41F197BD}" type="presParOf" srcId="{D9BC6A30-C3FB-4E05-A9CD-8E04113630FC}" destId="{5C88C6B4-CBAA-4F98-B195-AFD74A4CA60E}" srcOrd="4" destOrd="0" presId="urn:microsoft.com/office/officeart/2018/2/layout/IconVerticalSolidList"/>
    <dgm:cxn modelId="{6B469972-C12D-4376-9CEF-393158E8EFFB}" type="presParOf" srcId="{5C88C6B4-CBAA-4F98-B195-AFD74A4CA60E}" destId="{81429F60-380E-493F-87D9-09E781C552D4}" srcOrd="0" destOrd="0" presId="urn:microsoft.com/office/officeart/2018/2/layout/IconVerticalSolidList"/>
    <dgm:cxn modelId="{CF940210-DD69-4183-B00C-86DC5294B445}" type="presParOf" srcId="{5C88C6B4-CBAA-4F98-B195-AFD74A4CA60E}" destId="{043D4603-C047-4802-A1B3-EC4DF319F813}" srcOrd="1" destOrd="0" presId="urn:microsoft.com/office/officeart/2018/2/layout/IconVerticalSolidList"/>
    <dgm:cxn modelId="{AE5A9EEE-5E52-4BA4-BD74-C0CDEC297C78}" type="presParOf" srcId="{5C88C6B4-CBAA-4F98-B195-AFD74A4CA60E}" destId="{4A67CB4F-AC6D-4198-BE2E-049EA2CFE421}" srcOrd="2" destOrd="0" presId="urn:microsoft.com/office/officeart/2018/2/layout/IconVerticalSolidList"/>
    <dgm:cxn modelId="{3231EAE6-5330-464E-BF24-327E5B27E04D}" type="presParOf" srcId="{5C88C6B4-CBAA-4F98-B195-AFD74A4CA60E}" destId="{9D008A70-40B6-43E5-A4FF-6951129329E4}" srcOrd="3" destOrd="0" presId="urn:microsoft.com/office/officeart/2018/2/layout/IconVerticalSolidList"/>
    <dgm:cxn modelId="{CDD3218F-77F5-4D0B-83F0-C2CB3D517F02}" type="presParOf" srcId="{D9BC6A30-C3FB-4E05-A9CD-8E04113630FC}" destId="{855F5F5F-E7E7-4D34-A30A-27F4EDADC9FB}" srcOrd="5" destOrd="0" presId="urn:microsoft.com/office/officeart/2018/2/layout/IconVerticalSolidList"/>
    <dgm:cxn modelId="{55FD1BBE-B7B3-4730-8821-46A62AE9DB13}" type="presParOf" srcId="{D9BC6A30-C3FB-4E05-A9CD-8E04113630FC}" destId="{C0F446B5-E84F-42FD-BE7B-3BD8AE48735E}" srcOrd="6" destOrd="0" presId="urn:microsoft.com/office/officeart/2018/2/layout/IconVerticalSolidList"/>
    <dgm:cxn modelId="{5CC76A72-00F0-4FB3-B8F1-CE35DB57BEE0}" type="presParOf" srcId="{C0F446B5-E84F-42FD-BE7B-3BD8AE48735E}" destId="{434D0E55-0692-4FDF-B1EE-74EE3DB8C9F6}" srcOrd="0" destOrd="0" presId="urn:microsoft.com/office/officeart/2018/2/layout/IconVerticalSolidList"/>
    <dgm:cxn modelId="{774B51AB-785A-4772-AB61-CE1DDFB2AB49}" type="presParOf" srcId="{C0F446B5-E84F-42FD-BE7B-3BD8AE48735E}" destId="{D8500062-5395-4192-BCA8-BD79CCDC9A71}" srcOrd="1" destOrd="0" presId="urn:microsoft.com/office/officeart/2018/2/layout/IconVerticalSolidList"/>
    <dgm:cxn modelId="{64107E29-6520-4725-B6BE-11B646CB7881}" type="presParOf" srcId="{C0F446B5-E84F-42FD-BE7B-3BD8AE48735E}" destId="{CDA599AB-22B3-448D-A083-42C52C422A3E}" srcOrd="2" destOrd="0" presId="urn:microsoft.com/office/officeart/2018/2/layout/IconVerticalSolidList"/>
    <dgm:cxn modelId="{76D0F9EA-DA1B-4980-8D49-FB2987ACED48}" type="presParOf" srcId="{C0F446B5-E84F-42FD-BE7B-3BD8AE48735E}" destId="{4D601C30-CBF7-459C-AF31-59D2DB1B5C0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606E9D-D7B2-470E-A2AE-E1B2E40FAA2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CB761E57-8AE4-4B91-9779-9B97813AAFFD}">
      <dgm:prSet phldrT="[Text]" custT="1"/>
      <dgm:spPr/>
      <dgm:t>
        <a:bodyPr/>
        <a:lstStyle/>
        <a:p>
          <a:r>
            <a:rPr lang="en-GB" sz="2000" dirty="0"/>
            <a:t>Exclusion criteria</a:t>
          </a:r>
        </a:p>
      </dgm:t>
    </dgm:pt>
    <dgm:pt modelId="{3C8F075D-D8D7-42E5-B3A7-10D63CD51DA6}" type="parTrans" cxnId="{53988B24-7123-4035-A94F-277CBFA28FFD}">
      <dgm:prSet/>
      <dgm:spPr/>
      <dgm:t>
        <a:bodyPr/>
        <a:lstStyle/>
        <a:p>
          <a:endParaRPr lang="en-GB"/>
        </a:p>
      </dgm:t>
    </dgm:pt>
    <dgm:pt modelId="{2C3FA808-EFAD-4D29-B53F-596E869504B9}" type="sibTrans" cxnId="{53988B24-7123-4035-A94F-277CBFA28FFD}">
      <dgm:prSet/>
      <dgm:spPr/>
      <dgm:t>
        <a:bodyPr/>
        <a:lstStyle/>
        <a:p>
          <a:endParaRPr lang="en-GB"/>
        </a:p>
      </dgm:t>
    </dgm:pt>
    <dgm:pt modelId="{6EB0BFD2-B917-497A-AD10-D39D87E49994}">
      <dgm:prSet phldrT="[Text]" custT="1"/>
      <dgm:spPr/>
      <dgm:t>
        <a:bodyPr/>
        <a:lstStyle/>
        <a:p>
          <a:r>
            <a:rPr lang="en-GB" sz="2000" dirty="0"/>
            <a:t>Readiness to engage</a:t>
          </a:r>
        </a:p>
      </dgm:t>
    </dgm:pt>
    <dgm:pt modelId="{583CF425-E062-405F-9FCA-9F58CE1B416B}" type="parTrans" cxnId="{3AD8E776-D2DC-4DBA-A195-B8C78E01122B}">
      <dgm:prSet/>
      <dgm:spPr/>
      <dgm:t>
        <a:bodyPr/>
        <a:lstStyle/>
        <a:p>
          <a:endParaRPr lang="en-GB"/>
        </a:p>
      </dgm:t>
    </dgm:pt>
    <dgm:pt modelId="{C20D3F05-10AC-4179-AB9B-B3F519D7244C}" type="sibTrans" cxnId="{3AD8E776-D2DC-4DBA-A195-B8C78E01122B}">
      <dgm:prSet/>
      <dgm:spPr/>
      <dgm:t>
        <a:bodyPr/>
        <a:lstStyle/>
        <a:p>
          <a:endParaRPr lang="en-GB"/>
        </a:p>
      </dgm:t>
    </dgm:pt>
    <dgm:pt modelId="{332DBDE0-3D4B-461A-9214-F80E1E203813}">
      <dgm:prSet phldrT="[Text]" custT="1"/>
      <dgm:spPr/>
      <dgm:t>
        <a:bodyPr/>
        <a:lstStyle/>
        <a:p>
          <a:r>
            <a:rPr lang="en-GB" sz="2000" dirty="0"/>
            <a:t>Educational need</a:t>
          </a:r>
        </a:p>
        <a:p>
          <a:r>
            <a:rPr lang="en-GB" sz="2000" dirty="0"/>
            <a:t> v </a:t>
          </a:r>
        </a:p>
        <a:p>
          <a:r>
            <a:rPr lang="en-GB" sz="2000" dirty="0"/>
            <a:t>Food addiction</a:t>
          </a:r>
        </a:p>
      </dgm:t>
    </dgm:pt>
    <dgm:pt modelId="{A7BC5B94-A74E-49A3-B188-D7C2076ADC8B}" type="parTrans" cxnId="{11B18589-0980-46DF-9898-6AD4F4DA179E}">
      <dgm:prSet/>
      <dgm:spPr/>
      <dgm:t>
        <a:bodyPr/>
        <a:lstStyle/>
        <a:p>
          <a:endParaRPr lang="en-GB"/>
        </a:p>
      </dgm:t>
    </dgm:pt>
    <dgm:pt modelId="{130474FC-9FD8-4FC3-A268-483E492672AE}" type="sibTrans" cxnId="{11B18589-0980-46DF-9898-6AD4F4DA179E}">
      <dgm:prSet/>
      <dgm:spPr/>
      <dgm:t>
        <a:bodyPr/>
        <a:lstStyle/>
        <a:p>
          <a:endParaRPr lang="en-GB"/>
        </a:p>
      </dgm:t>
    </dgm:pt>
    <dgm:pt modelId="{9EDF4CFB-EA84-4B45-81FD-66E8654848D1}">
      <dgm:prSet phldrT="[Text]" custT="1"/>
      <dgm:spPr/>
      <dgm:t>
        <a:bodyPr/>
        <a:lstStyle/>
        <a:p>
          <a:r>
            <a:rPr lang="en-GB" sz="2000" dirty="0"/>
            <a:t>F2F v virtual</a:t>
          </a:r>
        </a:p>
      </dgm:t>
    </dgm:pt>
    <dgm:pt modelId="{7167D7D6-EFBD-45C2-9FBD-150476984AC7}" type="parTrans" cxnId="{85C89C4A-372A-456D-B1BC-00E81E671D04}">
      <dgm:prSet/>
      <dgm:spPr/>
      <dgm:t>
        <a:bodyPr/>
        <a:lstStyle/>
        <a:p>
          <a:endParaRPr lang="en-GB"/>
        </a:p>
      </dgm:t>
    </dgm:pt>
    <dgm:pt modelId="{0F0AEF23-1E1F-4489-BFA5-9C7B031277A8}" type="sibTrans" cxnId="{85C89C4A-372A-456D-B1BC-00E81E671D04}">
      <dgm:prSet/>
      <dgm:spPr/>
      <dgm:t>
        <a:bodyPr/>
        <a:lstStyle/>
        <a:p>
          <a:endParaRPr lang="en-GB"/>
        </a:p>
      </dgm:t>
    </dgm:pt>
    <dgm:pt modelId="{12F98ACE-2893-47F1-86B4-64D9EBA30AF1}">
      <dgm:prSet phldrT="[Text]" custT="1"/>
      <dgm:spPr/>
      <dgm:t>
        <a:bodyPr/>
        <a:lstStyle/>
        <a:p>
          <a:r>
            <a:rPr lang="en-GB" sz="2000" dirty="0"/>
            <a:t>Peer support &amp; recipes</a:t>
          </a:r>
        </a:p>
      </dgm:t>
    </dgm:pt>
    <dgm:pt modelId="{03CB5235-559B-4C83-8E00-9EE57F41185B}" type="parTrans" cxnId="{81F6A0D6-57AB-4620-A862-F46B7B35A88D}">
      <dgm:prSet/>
      <dgm:spPr/>
      <dgm:t>
        <a:bodyPr/>
        <a:lstStyle/>
        <a:p>
          <a:endParaRPr lang="en-GB"/>
        </a:p>
      </dgm:t>
    </dgm:pt>
    <dgm:pt modelId="{27FAC263-31DF-4733-BC6B-10C217E0F9EB}" type="sibTrans" cxnId="{81F6A0D6-57AB-4620-A862-F46B7B35A88D}">
      <dgm:prSet/>
      <dgm:spPr/>
      <dgm:t>
        <a:bodyPr/>
        <a:lstStyle/>
        <a:p>
          <a:endParaRPr lang="en-GB"/>
        </a:p>
      </dgm:t>
    </dgm:pt>
    <dgm:pt modelId="{F786E6C8-3897-47E6-B296-0425A052579E}" type="pres">
      <dgm:prSet presAssocID="{FD606E9D-D7B2-470E-A2AE-E1B2E40FAA27}" presName="cycle" presStyleCnt="0">
        <dgm:presLayoutVars>
          <dgm:dir/>
          <dgm:resizeHandles val="exact"/>
        </dgm:presLayoutVars>
      </dgm:prSet>
      <dgm:spPr/>
    </dgm:pt>
    <dgm:pt modelId="{F2411EF2-E02A-4884-B255-E308699FBE29}" type="pres">
      <dgm:prSet presAssocID="{CB761E57-8AE4-4B91-9779-9B97813AAFFD}" presName="node" presStyleLbl="node1" presStyleIdx="0" presStyleCnt="5">
        <dgm:presLayoutVars>
          <dgm:bulletEnabled val="1"/>
        </dgm:presLayoutVars>
      </dgm:prSet>
      <dgm:spPr/>
    </dgm:pt>
    <dgm:pt modelId="{96EA8FD5-C4A9-4806-9CC8-7B364F6B61D3}" type="pres">
      <dgm:prSet presAssocID="{2C3FA808-EFAD-4D29-B53F-596E869504B9}" presName="sibTrans" presStyleLbl="sibTrans2D1" presStyleIdx="0" presStyleCnt="5"/>
      <dgm:spPr/>
    </dgm:pt>
    <dgm:pt modelId="{93DFC9D7-0A36-49EF-9BA9-696E80E895E2}" type="pres">
      <dgm:prSet presAssocID="{2C3FA808-EFAD-4D29-B53F-596E869504B9}" presName="connectorText" presStyleLbl="sibTrans2D1" presStyleIdx="0" presStyleCnt="5"/>
      <dgm:spPr/>
    </dgm:pt>
    <dgm:pt modelId="{F51B6EC6-9B35-49A6-8FFF-E78AB0D8446B}" type="pres">
      <dgm:prSet presAssocID="{6EB0BFD2-B917-497A-AD10-D39D87E49994}" presName="node" presStyleLbl="node1" presStyleIdx="1" presStyleCnt="5">
        <dgm:presLayoutVars>
          <dgm:bulletEnabled val="1"/>
        </dgm:presLayoutVars>
      </dgm:prSet>
      <dgm:spPr/>
    </dgm:pt>
    <dgm:pt modelId="{31233596-438B-4F17-96F9-7BA18964250A}" type="pres">
      <dgm:prSet presAssocID="{C20D3F05-10AC-4179-AB9B-B3F519D7244C}" presName="sibTrans" presStyleLbl="sibTrans2D1" presStyleIdx="1" presStyleCnt="5"/>
      <dgm:spPr/>
    </dgm:pt>
    <dgm:pt modelId="{FED24974-1886-492B-A9D1-C8DE1A2CB516}" type="pres">
      <dgm:prSet presAssocID="{C20D3F05-10AC-4179-AB9B-B3F519D7244C}" presName="connectorText" presStyleLbl="sibTrans2D1" presStyleIdx="1" presStyleCnt="5"/>
      <dgm:spPr/>
    </dgm:pt>
    <dgm:pt modelId="{0E85A663-69C1-4131-9DCE-0653A5BBA1CD}" type="pres">
      <dgm:prSet presAssocID="{332DBDE0-3D4B-461A-9214-F80E1E203813}" presName="node" presStyleLbl="node1" presStyleIdx="2" presStyleCnt="5" custScaleX="116450" custScaleY="124156">
        <dgm:presLayoutVars>
          <dgm:bulletEnabled val="1"/>
        </dgm:presLayoutVars>
      </dgm:prSet>
      <dgm:spPr/>
    </dgm:pt>
    <dgm:pt modelId="{8459A40D-FE02-47C1-867E-F4243E46380B}" type="pres">
      <dgm:prSet presAssocID="{130474FC-9FD8-4FC3-A268-483E492672AE}" presName="sibTrans" presStyleLbl="sibTrans2D1" presStyleIdx="2" presStyleCnt="5"/>
      <dgm:spPr/>
    </dgm:pt>
    <dgm:pt modelId="{6EC24D5D-6738-4BEB-BEBE-895DC9E27E01}" type="pres">
      <dgm:prSet presAssocID="{130474FC-9FD8-4FC3-A268-483E492672AE}" presName="connectorText" presStyleLbl="sibTrans2D1" presStyleIdx="2" presStyleCnt="5"/>
      <dgm:spPr/>
    </dgm:pt>
    <dgm:pt modelId="{0C22FB41-5F7B-4F2F-B151-FDF249CEE640}" type="pres">
      <dgm:prSet presAssocID="{9EDF4CFB-EA84-4B45-81FD-66E8654848D1}" presName="node" presStyleLbl="node1" presStyleIdx="3" presStyleCnt="5">
        <dgm:presLayoutVars>
          <dgm:bulletEnabled val="1"/>
        </dgm:presLayoutVars>
      </dgm:prSet>
      <dgm:spPr/>
    </dgm:pt>
    <dgm:pt modelId="{E0A078DB-5365-403A-A585-1C6690AA61ED}" type="pres">
      <dgm:prSet presAssocID="{0F0AEF23-1E1F-4489-BFA5-9C7B031277A8}" presName="sibTrans" presStyleLbl="sibTrans2D1" presStyleIdx="3" presStyleCnt="5"/>
      <dgm:spPr/>
    </dgm:pt>
    <dgm:pt modelId="{10C08DEE-C62D-4B41-B0D4-81C7CBED4796}" type="pres">
      <dgm:prSet presAssocID="{0F0AEF23-1E1F-4489-BFA5-9C7B031277A8}" presName="connectorText" presStyleLbl="sibTrans2D1" presStyleIdx="3" presStyleCnt="5"/>
      <dgm:spPr/>
    </dgm:pt>
    <dgm:pt modelId="{5CE24024-1635-4933-8712-15F58F50428D}" type="pres">
      <dgm:prSet presAssocID="{12F98ACE-2893-47F1-86B4-64D9EBA30AF1}" presName="node" presStyleLbl="node1" presStyleIdx="4" presStyleCnt="5">
        <dgm:presLayoutVars>
          <dgm:bulletEnabled val="1"/>
        </dgm:presLayoutVars>
      </dgm:prSet>
      <dgm:spPr/>
    </dgm:pt>
    <dgm:pt modelId="{819E9B05-7F7F-4CC4-A0E4-E8E2FC4CF6D8}" type="pres">
      <dgm:prSet presAssocID="{27FAC263-31DF-4733-BC6B-10C217E0F9EB}" presName="sibTrans" presStyleLbl="sibTrans2D1" presStyleIdx="4" presStyleCnt="5"/>
      <dgm:spPr/>
    </dgm:pt>
    <dgm:pt modelId="{FAD9C038-389C-4577-AB97-F2B460F3A9D9}" type="pres">
      <dgm:prSet presAssocID="{27FAC263-31DF-4733-BC6B-10C217E0F9EB}" presName="connectorText" presStyleLbl="sibTrans2D1" presStyleIdx="4" presStyleCnt="5"/>
      <dgm:spPr/>
    </dgm:pt>
  </dgm:ptLst>
  <dgm:cxnLst>
    <dgm:cxn modelId="{7E006202-E07B-4112-AB77-ECCF45EBB9F3}" type="presOf" srcId="{130474FC-9FD8-4FC3-A268-483E492672AE}" destId="{6EC24D5D-6738-4BEB-BEBE-895DC9E27E01}" srcOrd="1" destOrd="0" presId="urn:microsoft.com/office/officeart/2005/8/layout/cycle2"/>
    <dgm:cxn modelId="{79C91D21-6ECF-4B80-A7B2-71058070726E}" type="presOf" srcId="{FD606E9D-D7B2-470E-A2AE-E1B2E40FAA27}" destId="{F786E6C8-3897-47E6-B296-0425A052579E}" srcOrd="0" destOrd="0" presId="urn:microsoft.com/office/officeart/2005/8/layout/cycle2"/>
    <dgm:cxn modelId="{53988B24-7123-4035-A94F-277CBFA28FFD}" srcId="{FD606E9D-D7B2-470E-A2AE-E1B2E40FAA27}" destId="{CB761E57-8AE4-4B91-9779-9B97813AAFFD}" srcOrd="0" destOrd="0" parTransId="{3C8F075D-D8D7-42E5-B3A7-10D63CD51DA6}" sibTransId="{2C3FA808-EFAD-4D29-B53F-596E869504B9}"/>
    <dgm:cxn modelId="{F6A7CC3A-2085-4A3E-B38A-A5E4AB9C262E}" type="presOf" srcId="{12F98ACE-2893-47F1-86B4-64D9EBA30AF1}" destId="{5CE24024-1635-4933-8712-15F58F50428D}" srcOrd="0" destOrd="0" presId="urn:microsoft.com/office/officeart/2005/8/layout/cycle2"/>
    <dgm:cxn modelId="{F4F30C3E-A05C-46AB-B34F-83CD63B10B3D}" type="presOf" srcId="{6EB0BFD2-B917-497A-AD10-D39D87E49994}" destId="{F51B6EC6-9B35-49A6-8FFF-E78AB0D8446B}" srcOrd="0" destOrd="0" presId="urn:microsoft.com/office/officeart/2005/8/layout/cycle2"/>
    <dgm:cxn modelId="{85C89C4A-372A-456D-B1BC-00E81E671D04}" srcId="{FD606E9D-D7B2-470E-A2AE-E1B2E40FAA27}" destId="{9EDF4CFB-EA84-4B45-81FD-66E8654848D1}" srcOrd="3" destOrd="0" parTransId="{7167D7D6-EFBD-45C2-9FBD-150476984AC7}" sibTransId="{0F0AEF23-1E1F-4489-BFA5-9C7B031277A8}"/>
    <dgm:cxn modelId="{AFB2DB74-927B-426B-A6DB-BA0D502F7A84}" type="presOf" srcId="{0F0AEF23-1E1F-4489-BFA5-9C7B031277A8}" destId="{E0A078DB-5365-403A-A585-1C6690AA61ED}" srcOrd="0" destOrd="0" presId="urn:microsoft.com/office/officeart/2005/8/layout/cycle2"/>
    <dgm:cxn modelId="{05E3EC74-BF38-4F41-8F22-BBAE29C53335}" type="presOf" srcId="{130474FC-9FD8-4FC3-A268-483E492672AE}" destId="{8459A40D-FE02-47C1-867E-F4243E46380B}" srcOrd="0" destOrd="0" presId="urn:microsoft.com/office/officeart/2005/8/layout/cycle2"/>
    <dgm:cxn modelId="{3AD8E776-D2DC-4DBA-A195-B8C78E01122B}" srcId="{FD606E9D-D7B2-470E-A2AE-E1B2E40FAA27}" destId="{6EB0BFD2-B917-497A-AD10-D39D87E49994}" srcOrd="1" destOrd="0" parTransId="{583CF425-E062-405F-9FCA-9F58CE1B416B}" sibTransId="{C20D3F05-10AC-4179-AB9B-B3F519D7244C}"/>
    <dgm:cxn modelId="{B3B94479-A077-471B-8C2C-50D850A2A4BC}" type="presOf" srcId="{27FAC263-31DF-4733-BC6B-10C217E0F9EB}" destId="{819E9B05-7F7F-4CC4-A0E4-E8E2FC4CF6D8}" srcOrd="0" destOrd="0" presId="urn:microsoft.com/office/officeart/2005/8/layout/cycle2"/>
    <dgm:cxn modelId="{11B18589-0980-46DF-9898-6AD4F4DA179E}" srcId="{FD606E9D-D7B2-470E-A2AE-E1B2E40FAA27}" destId="{332DBDE0-3D4B-461A-9214-F80E1E203813}" srcOrd="2" destOrd="0" parTransId="{A7BC5B94-A74E-49A3-B188-D7C2076ADC8B}" sibTransId="{130474FC-9FD8-4FC3-A268-483E492672AE}"/>
    <dgm:cxn modelId="{BD067093-657B-49F9-AEE0-3763F13DAA8E}" type="presOf" srcId="{0F0AEF23-1E1F-4489-BFA5-9C7B031277A8}" destId="{10C08DEE-C62D-4B41-B0D4-81C7CBED4796}" srcOrd="1" destOrd="0" presId="urn:microsoft.com/office/officeart/2005/8/layout/cycle2"/>
    <dgm:cxn modelId="{ED71BA97-32C1-4890-911E-ADFAE850F085}" type="presOf" srcId="{332DBDE0-3D4B-461A-9214-F80E1E203813}" destId="{0E85A663-69C1-4131-9DCE-0653A5BBA1CD}" srcOrd="0" destOrd="0" presId="urn:microsoft.com/office/officeart/2005/8/layout/cycle2"/>
    <dgm:cxn modelId="{FDE47EB7-A812-4101-8DED-3749C1F886BC}" type="presOf" srcId="{2C3FA808-EFAD-4D29-B53F-596E869504B9}" destId="{93DFC9D7-0A36-49EF-9BA9-696E80E895E2}" srcOrd="1" destOrd="0" presId="urn:microsoft.com/office/officeart/2005/8/layout/cycle2"/>
    <dgm:cxn modelId="{3FB351C3-4A5C-4F5D-AD1F-707BA1A2EA6F}" type="presOf" srcId="{2C3FA808-EFAD-4D29-B53F-596E869504B9}" destId="{96EA8FD5-C4A9-4806-9CC8-7B364F6B61D3}" srcOrd="0" destOrd="0" presId="urn:microsoft.com/office/officeart/2005/8/layout/cycle2"/>
    <dgm:cxn modelId="{FFFD3ECA-661E-4825-BD4A-5B96EA06FAA0}" type="presOf" srcId="{C20D3F05-10AC-4179-AB9B-B3F519D7244C}" destId="{31233596-438B-4F17-96F9-7BA18964250A}" srcOrd="0" destOrd="0" presId="urn:microsoft.com/office/officeart/2005/8/layout/cycle2"/>
    <dgm:cxn modelId="{81F6A0D6-57AB-4620-A862-F46B7B35A88D}" srcId="{FD606E9D-D7B2-470E-A2AE-E1B2E40FAA27}" destId="{12F98ACE-2893-47F1-86B4-64D9EBA30AF1}" srcOrd="4" destOrd="0" parTransId="{03CB5235-559B-4C83-8E00-9EE57F41185B}" sibTransId="{27FAC263-31DF-4733-BC6B-10C217E0F9EB}"/>
    <dgm:cxn modelId="{48BA18E7-5884-45EF-A27D-BFE82E574C38}" type="presOf" srcId="{9EDF4CFB-EA84-4B45-81FD-66E8654848D1}" destId="{0C22FB41-5F7B-4F2F-B151-FDF249CEE640}" srcOrd="0" destOrd="0" presId="urn:microsoft.com/office/officeart/2005/8/layout/cycle2"/>
    <dgm:cxn modelId="{4427C6F8-6F30-496F-9617-97460A1DF6EB}" type="presOf" srcId="{CB761E57-8AE4-4B91-9779-9B97813AAFFD}" destId="{F2411EF2-E02A-4884-B255-E308699FBE29}" srcOrd="0" destOrd="0" presId="urn:microsoft.com/office/officeart/2005/8/layout/cycle2"/>
    <dgm:cxn modelId="{799D79F9-F490-4B87-8445-8DC27703325C}" type="presOf" srcId="{C20D3F05-10AC-4179-AB9B-B3F519D7244C}" destId="{FED24974-1886-492B-A9D1-C8DE1A2CB516}" srcOrd="1" destOrd="0" presId="urn:microsoft.com/office/officeart/2005/8/layout/cycle2"/>
    <dgm:cxn modelId="{111616FD-6A40-41D8-8939-4F0A439E11B2}" type="presOf" srcId="{27FAC263-31DF-4733-BC6B-10C217E0F9EB}" destId="{FAD9C038-389C-4577-AB97-F2B460F3A9D9}" srcOrd="1" destOrd="0" presId="urn:microsoft.com/office/officeart/2005/8/layout/cycle2"/>
    <dgm:cxn modelId="{A8363AA0-5FA3-4BE6-BE8B-426861CE7630}" type="presParOf" srcId="{F786E6C8-3897-47E6-B296-0425A052579E}" destId="{F2411EF2-E02A-4884-B255-E308699FBE29}" srcOrd="0" destOrd="0" presId="urn:microsoft.com/office/officeart/2005/8/layout/cycle2"/>
    <dgm:cxn modelId="{A8C169A7-0C22-482C-8148-DDC57903E74E}" type="presParOf" srcId="{F786E6C8-3897-47E6-B296-0425A052579E}" destId="{96EA8FD5-C4A9-4806-9CC8-7B364F6B61D3}" srcOrd="1" destOrd="0" presId="urn:microsoft.com/office/officeart/2005/8/layout/cycle2"/>
    <dgm:cxn modelId="{CF2406BF-7464-44BF-8A69-30D7200247A2}" type="presParOf" srcId="{96EA8FD5-C4A9-4806-9CC8-7B364F6B61D3}" destId="{93DFC9D7-0A36-49EF-9BA9-696E80E895E2}" srcOrd="0" destOrd="0" presId="urn:microsoft.com/office/officeart/2005/8/layout/cycle2"/>
    <dgm:cxn modelId="{9C16BFE7-614B-4E32-AEEF-E4DB1F8F50AE}" type="presParOf" srcId="{F786E6C8-3897-47E6-B296-0425A052579E}" destId="{F51B6EC6-9B35-49A6-8FFF-E78AB0D8446B}" srcOrd="2" destOrd="0" presId="urn:microsoft.com/office/officeart/2005/8/layout/cycle2"/>
    <dgm:cxn modelId="{DA400681-F22B-410D-9DD4-59B3E479E69C}" type="presParOf" srcId="{F786E6C8-3897-47E6-B296-0425A052579E}" destId="{31233596-438B-4F17-96F9-7BA18964250A}" srcOrd="3" destOrd="0" presId="urn:microsoft.com/office/officeart/2005/8/layout/cycle2"/>
    <dgm:cxn modelId="{1900203A-95D6-4B4E-A2D7-85DAE9FED0E2}" type="presParOf" srcId="{31233596-438B-4F17-96F9-7BA18964250A}" destId="{FED24974-1886-492B-A9D1-C8DE1A2CB516}" srcOrd="0" destOrd="0" presId="urn:microsoft.com/office/officeart/2005/8/layout/cycle2"/>
    <dgm:cxn modelId="{1E0265E5-86F7-491E-89B6-32BBA4816892}" type="presParOf" srcId="{F786E6C8-3897-47E6-B296-0425A052579E}" destId="{0E85A663-69C1-4131-9DCE-0653A5BBA1CD}" srcOrd="4" destOrd="0" presId="urn:microsoft.com/office/officeart/2005/8/layout/cycle2"/>
    <dgm:cxn modelId="{06E80C06-4C53-4318-AED1-053E17BD31B9}" type="presParOf" srcId="{F786E6C8-3897-47E6-B296-0425A052579E}" destId="{8459A40D-FE02-47C1-867E-F4243E46380B}" srcOrd="5" destOrd="0" presId="urn:microsoft.com/office/officeart/2005/8/layout/cycle2"/>
    <dgm:cxn modelId="{9E6DA268-40BE-42FE-8FA5-7E7890A0076F}" type="presParOf" srcId="{8459A40D-FE02-47C1-867E-F4243E46380B}" destId="{6EC24D5D-6738-4BEB-BEBE-895DC9E27E01}" srcOrd="0" destOrd="0" presId="urn:microsoft.com/office/officeart/2005/8/layout/cycle2"/>
    <dgm:cxn modelId="{4B9E8222-0FF8-4F15-83EA-2D4CD5395200}" type="presParOf" srcId="{F786E6C8-3897-47E6-B296-0425A052579E}" destId="{0C22FB41-5F7B-4F2F-B151-FDF249CEE640}" srcOrd="6" destOrd="0" presId="urn:microsoft.com/office/officeart/2005/8/layout/cycle2"/>
    <dgm:cxn modelId="{6E77689F-D7AC-4AA4-98C6-1D1710CB605A}" type="presParOf" srcId="{F786E6C8-3897-47E6-B296-0425A052579E}" destId="{E0A078DB-5365-403A-A585-1C6690AA61ED}" srcOrd="7" destOrd="0" presId="urn:microsoft.com/office/officeart/2005/8/layout/cycle2"/>
    <dgm:cxn modelId="{B8A7D05E-64BD-42EC-843D-2B12DCE9392F}" type="presParOf" srcId="{E0A078DB-5365-403A-A585-1C6690AA61ED}" destId="{10C08DEE-C62D-4B41-B0D4-81C7CBED4796}" srcOrd="0" destOrd="0" presId="urn:microsoft.com/office/officeart/2005/8/layout/cycle2"/>
    <dgm:cxn modelId="{C3B14601-EEF4-41FD-836D-0C29E3ABBEB9}" type="presParOf" srcId="{F786E6C8-3897-47E6-B296-0425A052579E}" destId="{5CE24024-1635-4933-8712-15F58F50428D}" srcOrd="8" destOrd="0" presId="urn:microsoft.com/office/officeart/2005/8/layout/cycle2"/>
    <dgm:cxn modelId="{CC3A17F2-1CE7-4046-9A1B-65442FE73190}" type="presParOf" srcId="{F786E6C8-3897-47E6-B296-0425A052579E}" destId="{819E9B05-7F7F-4CC4-A0E4-E8E2FC4CF6D8}" srcOrd="9" destOrd="0" presId="urn:microsoft.com/office/officeart/2005/8/layout/cycle2"/>
    <dgm:cxn modelId="{D2E1F609-6AAF-423B-A919-32B5264CA857}" type="presParOf" srcId="{819E9B05-7F7F-4CC4-A0E4-E8E2FC4CF6D8}" destId="{FAD9C038-389C-4577-AB97-F2B460F3A9D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AE7A9-8D44-407A-BCE9-C417D8B8EE08}">
      <dsp:nvSpPr>
        <dsp:cNvPr id="0" name=""/>
        <dsp:cNvSpPr/>
      </dsp:nvSpPr>
      <dsp:spPr>
        <a:xfrm>
          <a:off x="826293" y="0"/>
          <a:ext cx="9364662" cy="439261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D3CE1-1051-4BDF-8A1A-25D29A689427}">
      <dsp:nvSpPr>
        <dsp:cNvPr id="0" name=""/>
        <dsp:cNvSpPr/>
      </dsp:nvSpPr>
      <dsp:spPr>
        <a:xfrm>
          <a:off x="5379" y="1317783"/>
          <a:ext cx="3324541" cy="17570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GB" sz="2400" kern="1200" dirty="0"/>
        </a:p>
        <a:p>
          <a:pPr marL="0" lvl="0" indent="0" algn="ctr" defTabSz="1066800">
            <a:lnSpc>
              <a:spcPct val="90000"/>
            </a:lnSpc>
            <a:spcBef>
              <a:spcPct val="0"/>
            </a:spcBef>
            <a:spcAft>
              <a:spcPct val="35000"/>
            </a:spcAft>
            <a:buNone/>
          </a:pPr>
          <a:r>
            <a:rPr lang="en-GB" sz="2400" kern="1200" dirty="0"/>
            <a:t>Identification of suitable claimants	</a:t>
          </a:r>
        </a:p>
      </dsp:txBody>
      <dsp:txXfrm>
        <a:off x="91151" y="1403555"/>
        <a:ext cx="3152997" cy="1585501"/>
      </dsp:txXfrm>
    </dsp:sp>
    <dsp:sp modelId="{9ACCE686-127E-4CE6-B2CF-D3809614D02D}">
      <dsp:nvSpPr>
        <dsp:cNvPr id="0" name=""/>
        <dsp:cNvSpPr/>
      </dsp:nvSpPr>
      <dsp:spPr>
        <a:xfrm>
          <a:off x="3846354" y="1317783"/>
          <a:ext cx="3324541" cy="17570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Triage for suitability</a:t>
          </a:r>
        </a:p>
      </dsp:txBody>
      <dsp:txXfrm>
        <a:off x="3932126" y="1403555"/>
        <a:ext cx="3152997" cy="1585501"/>
      </dsp:txXfrm>
    </dsp:sp>
    <dsp:sp modelId="{BB58AAC9-9C76-44FC-BE73-B3196E913FCE}">
      <dsp:nvSpPr>
        <dsp:cNvPr id="0" name=""/>
        <dsp:cNvSpPr/>
      </dsp:nvSpPr>
      <dsp:spPr>
        <a:xfrm>
          <a:off x="7687329" y="1317783"/>
          <a:ext cx="3324541" cy="17570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Treatment &amp; follow up</a:t>
          </a:r>
        </a:p>
      </dsp:txBody>
      <dsp:txXfrm>
        <a:off x="7773101" y="1403555"/>
        <a:ext cx="3152997" cy="1585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AE7A9-8D44-407A-BCE9-C417D8B8EE08}">
      <dsp:nvSpPr>
        <dsp:cNvPr id="0" name=""/>
        <dsp:cNvSpPr/>
      </dsp:nvSpPr>
      <dsp:spPr>
        <a:xfrm>
          <a:off x="826293" y="0"/>
          <a:ext cx="9364662" cy="439261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D3CE1-1051-4BDF-8A1A-25D29A689427}">
      <dsp:nvSpPr>
        <dsp:cNvPr id="0" name=""/>
        <dsp:cNvSpPr/>
      </dsp:nvSpPr>
      <dsp:spPr>
        <a:xfrm>
          <a:off x="0" y="1317783"/>
          <a:ext cx="3305175" cy="17570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Identification</a:t>
          </a:r>
        </a:p>
        <a:p>
          <a:pPr marL="0" lvl="0" indent="0" algn="ctr" defTabSz="1066800">
            <a:lnSpc>
              <a:spcPct val="90000"/>
            </a:lnSpc>
            <a:spcBef>
              <a:spcPct val="0"/>
            </a:spcBef>
            <a:spcAft>
              <a:spcPct val="35000"/>
            </a:spcAft>
            <a:buNone/>
          </a:pPr>
          <a:r>
            <a:rPr lang="en-GB" sz="2000" kern="1200" dirty="0"/>
            <a:t>  Exclusion criteria</a:t>
          </a:r>
          <a:r>
            <a:rPr lang="en-GB" sz="2400" kern="1200" dirty="0"/>
            <a:t>	</a:t>
          </a:r>
        </a:p>
      </dsp:txBody>
      <dsp:txXfrm>
        <a:off x="85772" y="1403555"/>
        <a:ext cx="3133631" cy="1585501"/>
      </dsp:txXfrm>
    </dsp:sp>
    <dsp:sp modelId="{9ACCE686-127E-4CE6-B2CF-D3809614D02D}">
      <dsp:nvSpPr>
        <dsp:cNvPr id="0" name=""/>
        <dsp:cNvSpPr/>
      </dsp:nvSpPr>
      <dsp:spPr>
        <a:xfrm>
          <a:off x="3856037" y="1317783"/>
          <a:ext cx="3305175" cy="17570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Motivation</a:t>
          </a:r>
        </a:p>
        <a:p>
          <a:pPr marL="0" lvl="0" indent="0" algn="ctr" defTabSz="1066800">
            <a:lnSpc>
              <a:spcPct val="90000"/>
            </a:lnSpc>
            <a:spcBef>
              <a:spcPct val="0"/>
            </a:spcBef>
            <a:spcAft>
              <a:spcPct val="35000"/>
            </a:spcAft>
            <a:buNone/>
          </a:pPr>
          <a:r>
            <a:rPr lang="en-GB" sz="2000" kern="1200" dirty="0"/>
            <a:t>28 day plan &amp; review</a:t>
          </a:r>
        </a:p>
      </dsp:txBody>
      <dsp:txXfrm>
        <a:off x="3941809" y="1403555"/>
        <a:ext cx="3133631" cy="1585501"/>
      </dsp:txXfrm>
    </dsp:sp>
    <dsp:sp modelId="{BB58AAC9-9C76-44FC-BE73-B3196E913FCE}">
      <dsp:nvSpPr>
        <dsp:cNvPr id="0" name=""/>
        <dsp:cNvSpPr/>
      </dsp:nvSpPr>
      <dsp:spPr>
        <a:xfrm>
          <a:off x="7712075" y="1317783"/>
          <a:ext cx="3305175" cy="17570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Treatment &amp; follow up</a:t>
          </a:r>
        </a:p>
      </dsp:txBody>
      <dsp:txXfrm>
        <a:off x="7797847" y="1403555"/>
        <a:ext cx="3133631" cy="1585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3838F-85AD-4DFC-B432-417507208960}">
      <dsp:nvSpPr>
        <dsp:cNvPr id="0" name=""/>
        <dsp:cNvSpPr/>
      </dsp:nvSpPr>
      <dsp:spPr>
        <a:xfrm>
          <a:off x="0" y="1822"/>
          <a:ext cx="7200874" cy="9238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C22454-58EF-437C-B758-47DA98784E33}">
      <dsp:nvSpPr>
        <dsp:cNvPr id="0" name=""/>
        <dsp:cNvSpPr/>
      </dsp:nvSpPr>
      <dsp:spPr>
        <a:xfrm>
          <a:off x="279468" y="209692"/>
          <a:ext cx="508125" cy="50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67804E-5B42-45E4-9A52-9F1873EC69EF}">
      <dsp:nvSpPr>
        <dsp:cNvPr id="0" name=""/>
        <dsp:cNvSpPr/>
      </dsp:nvSpPr>
      <dsp:spPr>
        <a:xfrm>
          <a:off x="1067062" y="1822"/>
          <a:ext cx="6133811" cy="923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76" tIns="97776" rIns="97776" bIns="97776" numCol="1" spcCol="1270" anchor="ctr" anchorCtr="0">
          <a:noAutofit/>
        </a:bodyPr>
        <a:lstStyle/>
        <a:p>
          <a:pPr marL="0" lvl="0" indent="0" algn="l" defTabSz="977900">
            <a:lnSpc>
              <a:spcPct val="90000"/>
            </a:lnSpc>
            <a:spcBef>
              <a:spcPct val="0"/>
            </a:spcBef>
            <a:spcAft>
              <a:spcPct val="35000"/>
            </a:spcAft>
            <a:buNone/>
          </a:pPr>
          <a:r>
            <a:rPr lang="en-GB" sz="2200" kern="1200"/>
            <a:t>Low carb – aim for &lt;30g/day</a:t>
          </a:r>
          <a:endParaRPr lang="en-US" sz="2200" kern="1200"/>
        </a:p>
      </dsp:txBody>
      <dsp:txXfrm>
        <a:off x="1067062" y="1822"/>
        <a:ext cx="6133811" cy="923864"/>
      </dsp:txXfrm>
    </dsp:sp>
    <dsp:sp modelId="{C7A4268C-750E-4EED-87F2-C002453B7C55}">
      <dsp:nvSpPr>
        <dsp:cNvPr id="0" name=""/>
        <dsp:cNvSpPr/>
      </dsp:nvSpPr>
      <dsp:spPr>
        <a:xfrm>
          <a:off x="0" y="1156652"/>
          <a:ext cx="7200874" cy="9238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A6E8B7-F6FA-4DEF-A33F-0ED88B523A2F}">
      <dsp:nvSpPr>
        <dsp:cNvPr id="0" name=""/>
        <dsp:cNvSpPr/>
      </dsp:nvSpPr>
      <dsp:spPr>
        <a:xfrm>
          <a:off x="279468" y="1364522"/>
          <a:ext cx="508125" cy="50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B1F980-6E57-44C9-B0BD-5A7BACAD51F7}">
      <dsp:nvSpPr>
        <dsp:cNvPr id="0" name=""/>
        <dsp:cNvSpPr/>
      </dsp:nvSpPr>
      <dsp:spPr>
        <a:xfrm>
          <a:off x="1067062" y="1156652"/>
          <a:ext cx="6133811" cy="923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76" tIns="97776" rIns="97776" bIns="97776" numCol="1" spcCol="1270" anchor="ctr" anchorCtr="0">
          <a:noAutofit/>
        </a:bodyPr>
        <a:lstStyle/>
        <a:p>
          <a:pPr marL="0" lvl="0" indent="0" algn="l" defTabSz="977900">
            <a:lnSpc>
              <a:spcPct val="90000"/>
            </a:lnSpc>
            <a:spcBef>
              <a:spcPct val="0"/>
            </a:spcBef>
            <a:spcAft>
              <a:spcPct val="35000"/>
            </a:spcAft>
            <a:buNone/>
          </a:pPr>
          <a:r>
            <a:rPr lang="en-GB" sz="2200" kern="1200"/>
            <a:t>Limit eating to a 6 or 8 hr window</a:t>
          </a:r>
          <a:endParaRPr lang="en-US" sz="2200" kern="1200"/>
        </a:p>
      </dsp:txBody>
      <dsp:txXfrm>
        <a:off x="1067062" y="1156652"/>
        <a:ext cx="6133811" cy="923864"/>
      </dsp:txXfrm>
    </dsp:sp>
    <dsp:sp modelId="{81429F60-380E-493F-87D9-09E781C552D4}">
      <dsp:nvSpPr>
        <dsp:cNvPr id="0" name=""/>
        <dsp:cNvSpPr/>
      </dsp:nvSpPr>
      <dsp:spPr>
        <a:xfrm>
          <a:off x="0" y="2311483"/>
          <a:ext cx="7200874" cy="9238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3D4603-C047-4802-A1B3-EC4DF319F813}">
      <dsp:nvSpPr>
        <dsp:cNvPr id="0" name=""/>
        <dsp:cNvSpPr/>
      </dsp:nvSpPr>
      <dsp:spPr>
        <a:xfrm>
          <a:off x="279468" y="2519352"/>
          <a:ext cx="508125" cy="50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008A70-40B6-43E5-A4FF-6951129329E4}">
      <dsp:nvSpPr>
        <dsp:cNvPr id="0" name=""/>
        <dsp:cNvSpPr/>
      </dsp:nvSpPr>
      <dsp:spPr>
        <a:xfrm>
          <a:off x="1067062" y="2311483"/>
          <a:ext cx="6133811" cy="923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76" tIns="97776" rIns="97776" bIns="97776" numCol="1" spcCol="1270" anchor="ctr" anchorCtr="0">
          <a:noAutofit/>
        </a:bodyPr>
        <a:lstStyle/>
        <a:p>
          <a:pPr marL="0" lvl="0" indent="0" algn="l" defTabSz="977900">
            <a:lnSpc>
              <a:spcPct val="90000"/>
            </a:lnSpc>
            <a:spcBef>
              <a:spcPct val="0"/>
            </a:spcBef>
            <a:spcAft>
              <a:spcPct val="35000"/>
            </a:spcAft>
            <a:buNone/>
          </a:pPr>
          <a:r>
            <a:rPr lang="en-GB" sz="2200" kern="1200"/>
            <a:t>Eat clean</a:t>
          </a:r>
          <a:endParaRPr lang="en-US" sz="2200" kern="1200"/>
        </a:p>
      </dsp:txBody>
      <dsp:txXfrm>
        <a:off x="1067062" y="2311483"/>
        <a:ext cx="6133811" cy="923864"/>
      </dsp:txXfrm>
    </dsp:sp>
    <dsp:sp modelId="{434D0E55-0692-4FDF-B1EE-74EE3DB8C9F6}">
      <dsp:nvSpPr>
        <dsp:cNvPr id="0" name=""/>
        <dsp:cNvSpPr/>
      </dsp:nvSpPr>
      <dsp:spPr>
        <a:xfrm>
          <a:off x="0" y="3466313"/>
          <a:ext cx="7200874" cy="9238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500062-5395-4192-BCA8-BD79CCDC9A71}">
      <dsp:nvSpPr>
        <dsp:cNvPr id="0" name=""/>
        <dsp:cNvSpPr/>
      </dsp:nvSpPr>
      <dsp:spPr>
        <a:xfrm>
          <a:off x="279468" y="3674182"/>
          <a:ext cx="508125" cy="5081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601C30-CBF7-459C-AF31-59D2DB1B5C05}">
      <dsp:nvSpPr>
        <dsp:cNvPr id="0" name=""/>
        <dsp:cNvSpPr/>
      </dsp:nvSpPr>
      <dsp:spPr>
        <a:xfrm>
          <a:off x="1067062" y="3466313"/>
          <a:ext cx="6133811" cy="923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76" tIns="97776" rIns="97776" bIns="97776" numCol="1" spcCol="1270" anchor="ctr" anchorCtr="0">
          <a:noAutofit/>
        </a:bodyPr>
        <a:lstStyle/>
        <a:p>
          <a:pPr marL="0" lvl="0" indent="0" algn="l" defTabSz="977900">
            <a:lnSpc>
              <a:spcPct val="90000"/>
            </a:lnSpc>
            <a:spcBef>
              <a:spcPct val="0"/>
            </a:spcBef>
            <a:spcAft>
              <a:spcPct val="35000"/>
            </a:spcAft>
            <a:buNone/>
          </a:pPr>
          <a:r>
            <a:rPr lang="en-GB" sz="2200" kern="1200"/>
            <a:t>Forgive lapses – this is a lifestyle and not a diet</a:t>
          </a:r>
          <a:endParaRPr lang="en-US" sz="2200" kern="1200"/>
        </a:p>
      </dsp:txBody>
      <dsp:txXfrm>
        <a:off x="1067062" y="3466313"/>
        <a:ext cx="6133811" cy="923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11EF2-E02A-4884-B255-E308699FBE29}">
      <dsp:nvSpPr>
        <dsp:cNvPr id="0" name=""/>
        <dsp:cNvSpPr/>
      </dsp:nvSpPr>
      <dsp:spPr>
        <a:xfrm>
          <a:off x="4624534" y="-104604"/>
          <a:ext cx="1757376" cy="175737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Exclusion criteria</a:t>
          </a:r>
        </a:p>
      </dsp:txBody>
      <dsp:txXfrm>
        <a:off x="4881896" y="152758"/>
        <a:ext cx="1242652" cy="1242652"/>
      </dsp:txXfrm>
    </dsp:sp>
    <dsp:sp modelId="{96EA8FD5-C4A9-4806-9CC8-7B364F6B61D3}">
      <dsp:nvSpPr>
        <dsp:cNvPr id="0" name=""/>
        <dsp:cNvSpPr/>
      </dsp:nvSpPr>
      <dsp:spPr>
        <a:xfrm rot="2160000">
          <a:off x="6326146" y="1244786"/>
          <a:ext cx="466239" cy="5931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6339503" y="1322302"/>
        <a:ext cx="326367" cy="355868"/>
      </dsp:txXfrm>
    </dsp:sp>
    <dsp:sp modelId="{F51B6EC6-9B35-49A6-8FFF-E78AB0D8446B}">
      <dsp:nvSpPr>
        <dsp:cNvPr id="0" name=""/>
        <dsp:cNvSpPr/>
      </dsp:nvSpPr>
      <dsp:spPr>
        <a:xfrm>
          <a:off x="6757971" y="1445428"/>
          <a:ext cx="1757376" cy="175737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Readiness to engage</a:t>
          </a:r>
        </a:p>
      </dsp:txBody>
      <dsp:txXfrm>
        <a:off x="7015333" y="1702790"/>
        <a:ext cx="1242652" cy="1242652"/>
      </dsp:txXfrm>
    </dsp:sp>
    <dsp:sp modelId="{31233596-438B-4F17-96F9-7BA18964250A}">
      <dsp:nvSpPr>
        <dsp:cNvPr id="0" name=""/>
        <dsp:cNvSpPr/>
      </dsp:nvSpPr>
      <dsp:spPr>
        <a:xfrm rot="6480000">
          <a:off x="7085300" y="3174360"/>
          <a:ext cx="357481" cy="5931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rot="10800000">
        <a:off x="7155492" y="3241985"/>
        <a:ext cx="250237" cy="355868"/>
      </dsp:txXfrm>
    </dsp:sp>
    <dsp:sp modelId="{0E85A663-69C1-4131-9DCE-0653A5BBA1CD}">
      <dsp:nvSpPr>
        <dsp:cNvPr id="0" name=""/>
        <dsp:cNvSpPr/>
      </dsp:nvSpPr>
      <dsp:spPr>
        <a:xfrm>
          <a:off x="5798526" y="3741178"/>
          <a:ext cx="2046465" cy="218188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Educational need</a:t>
          </a:r>
        </a:p>
        <a:p>
          <a:pPr marL="0" lvl="0" indent="0" algn="ctr" defTabSz="889000">
            <a:lnSpc>
              <a:spcPct val="90000"/>
            </a:lnSpc>
            <a:spcBef>
              <a:spcPct val="0"/>
            </a:spcBef>
            <a:spcAft>
              <a:spcPct val="35000"/>
            </a:spcAft>
            <a:buNone/>
          </a:pPr>
          <a:r>
            <a:rPr lang="en-GB" sz="2000" kern="1200" dirty="0"/>
            <a:t> v </a:t>
          </a:r>
        </a:p>
        <a:p>
          <a:pPr marL="0" lvl="0" indent="0" algn="ctr" defTabSz="889000">
            <a:lnSpc>
              <a:spcPct val="90000"/>
            </a:lnSpc>
            <a:spcBef>
              <a:spcPct val="0"/>
            </a:spcBef>
            <a:spcAft>
              <a:spcPct val="35000"/>
            </a:spcAft>
            <a:buNone/>
          </a:pPr>
          <a:r>
            <a:rPr lang="en-GB" sz="2000" kern="1200" dirty="0"/>
            <a:t>Food addiction</a:t>
          </a:r>
        </a:p>
      </dsp:txBody>
      <dsp:txXfrm>
        <a:off x="6098224" y="4060708"/>
        <a:ext cx="1447069" cy="1542828"/>
      </dsp:txXfrm>
    </dsp:sp>
    <dsp:sp modelId="{8459A40D-FE02-47C1-867E-F4243E46380B}">
      <dsp:nvSpPr>
        <dsp:cNvPr id="0" name=""/>
        <dsp:cNvSpPr/>
      </dsp:nvSpPr>
      <dsp:spPr>
        <a:xfrm rot="10800000">
          <a:off x="5247162" y="4535565"/>
          <a:ext cx="389630" cy="5931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rot="10800000">
        <a:off x="5364051" y="4654188"/>
        <a:ext cx="272741" cy="355868"/>
      </dsp:txXfrm>
    </dsp:sp>
    <dsp:sp modelId="{0C22FB41-5F7B-4F2F-B151-FDF249CEE640}">
      <dsp:nvSpPr>
        <dsp:cNvPr id="0" name=""/>
        <dsp:cNvSpPr/>
      </dsp:nvSpPr>
      <dsp:spPr>
        <a:xfrm>
          <a:off x="3305997" y="3953434"/>
          <a:ext cx="1757376" cy="175737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F2F v virtual</a:t>
          </a:r>
        </a:p>
      </dsp:txBody>
      <dsp:txXfrm>
        <a:off x="3563359" y="4210796"/>
        <a:ext cx="1242652" cy="1242652"/>
      </dsp:txXfrm>
    </dsp:sp>
    <dsp:sp modelId="{E0A078DB-5365-403A-A585-1C6690AA61ED}">
      <dsp:nvSpPr>
        <dsp:cNvPr id="0" name=""/>
        <dsp:cNvSpPr/>
      </dsp:nvSpPr>
      <dsp:spPr>
        <a:xfrm rot="15120000">
          <a:off x="3548193" y="3294111"/>
          <a:ext cx="466239" cy="5931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rot="10800000">
        <a:off x="3639740" y="3479247"/>
        <a:ext cx="326367" cy="355868"/>
      </dsp:txXfrm>
    </dsp:sp>
    <dsp:sp modelId="{5CE24024-1635-4933-8712-15F58F50428D}">
      <dsp:nvSpPr>
        <dsp:cNvPr id="0" name=""/>
        <dsp:cNvSpPr/>
      </dsp:nvSpPr>
      <dsp:spPr>
        <a:xfrm>
          <a:off x="2491096" y="1445428"/>
          <a:ext cx="1757376" cy="175737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Peer support &amp; recipes</a:t>
          </a:r>
        </a:p>
      </dsp:txBody>
      <dsp:txXfrm>
        <a:off x="2748458" y="1702790"/>
        <a:ext cx="1242652" cy="1242652"/>
      </dsp:txXfrm>
    </dsp:sp>
    <dsp:sp modelId="{819E9B05-7F7F-4CC4-A0E4-E8E2FC4CF6D8}">
      <dsp:nvSpPr>
        <dsp:cNvPr id="0" name=""/>
        <dsp:cNvSpPr/>
      </dsp:nvSpPr>
      <dsp:spPr>
        <a:xfrm rot="19440000">
          <a:off x="4192708" y="1260298"/>
          <a:ext cx="466239" cy="5931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4206065" y="1420028"/>
        <a:ext cx="326367" cy="3558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1:06:56.3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94 0,'2465'-93'0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A4C79-4660-4862-B3D8-BE6EE0EBF6A1}" type="datetimeFigureOut">
              <a:rPr lang="en-GB" smtClean="0"/>
              <a:t>30/10/2025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B248B-FCA5-499E-9B94-79E984A96DEE}" type="slidenum">
              <a:rPr lang="en-GB" smtClean="0"/>
              <a:t>‹#›</a:t>
            </a:fld>
            <a:endParaRPr lang="en-GB"/>
          </a:p>
        </p:txBody>
      </p:sp>
    </p:spTree>
    <p:extLst>
      <p:ext uri="{BB962C8B-B14F-4D97-AF65-F5344CB8AC3E}">
        <p14:creationId xmlns:p14="http://schemas.microsoft.com/office/powerpoint/2010/main" val="4046822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2</a:t>
            </a:fld>
            <a:endParaRPr lang="en-GB" dirty="0"/>
          </a:p>
        </p:txBody>
      </p:sp>
    </p:spTree>
    <p:extLst>
      <p:ext uri="{BB962C8B-B14F-4D97-AF65-F5344CB8AC3E}">
        <p14:creationId xmlns:p14="http://schemas.microsoft.com/office/powerpoint/2010/main" val="3179840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11FF0-43E1-C4CD-7252-450AF511EA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65984-022B-93F4-F900-417019189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A7F1B7-948A-5C8C-221D-12BE8B844307}"/>
              </a:ext>
            </a:extLst>
          </p:cNvPr>
          <p:cNvSpPr>
            <a:spLocks noGrp="1"/>
          </p:cNvSpPr>
          <p:nvPr>
            <p:ph type="body" idx="1"/>
          </p:nvPr>
        </p:nvSpPr>
        <p:spPr/>
        <p:txBody>
          <a:bodyPr/>
          <a:lstStyle/>
          <a:p>
            <a:pPr marL="285750" indent="-285750">
              <a:buFont typeface="Calibri"/>
              <a:buChar char="-"/>
            </a:pPr>
            <a:r>
              <a:rPr lang="en-US">
                <a:latin typeface="Calibri"/>
                <a:ea typeface="Calibri"/>
                <a:cs typeface="Calibri"/>
              </a:rPr>
              <a:t>Many claimants provided testimonials they were happy to share on their experience.</a:t>
            </a:r>
            <a:endParaRPr lang="en-US">
              <a:ea typeface="Calibri"/>
              <a:cs typeface="Calibri"/>
            </a:endParaRPr>
          </a:p>
          <a:p>
            <a:pPr marL="285750" indent="-285750">
              <a:buFont typeface="Calibri"/>
              <a:buChar char="-"/>
            </a:pPr>
            <a:r>
              <a:rPr lang="en-US" sz="1200">
                <a:latin typeface="SwissReSans"/>
                <a:ea typeface="Calibri"/>
                <a:cs typeface="Calibri"/>
              </a:rPr>
              <a:t>Exceptional feedback from claimants on their experience and outcomes. Lots of quotes shared with us these are just two. Good publicity with Cover customer care awards finalist </a:t>
            </a:r>
            <a:r>
              <a:rPr lang="en-US">
                <a:latin typeface="SwissReSans"/>
                <a:ea typeface="Calibri"/>
                <a:cs typeface="Calibri"/>
              </a:rPr>
              <a:t>position- innovative in the market</a:t>
            </a:r>
            <a:endParaRPr lang="en-US" sz="1200">
              <a:ea typeface="Calibri"/>
              <a:cs typeface="Calibri"/>
            </a:endParaRP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8B6FCF9C-99D5-F7AF-C10B-4BE61BE65D45}"/>
              </a:ext>
            </a:extLst>
          </p:cNvPr>
          <p:cNvSpPr>
            <a:spLocks noGrp="1"/>
          </p:cNvSpPr>
          <p:nvPr>
            <p:ph type="sldNum" sz="quarter" idx="5"/>
          </p:nvPr>
        </p:nvSpPr>
        <p:spPr/>
        <p:txBody>
          <a:bodyPr/>
          <a:lstStyle/>
          <a:p>
            <a:fld id="{CF8ED666-4372-485F-9851-ED435EF4ACCF}" type="slidenum">
              <a:rPr lang="en-GB" smtClean="0"/>
              <a:pPr/>
              <a:t>13</a:t>
            </a:fld>
            <a:endParaRPr lang="en-GB"/>
          </a:p>
        </p:txBody>
      </p:sp>
    </p:spTree>
    <p:extLst>
      <p:ext uri="{BB962C8B-B14F-4D97-AF65-F5344CB8AC3E}">
        <p14:creationId xmlns:p14="http://schemas.microsoft.com/office/powerpoint/2010/main" val="69174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SR doing about this?</a:t>
            </a:r>
          </a:p>
        </p:txBody>
      </p:sp>
      <p:sp>
        <p:nvSpPr>
          <p:cNvPr id="4" name="Slide Number Placeholder 3"/>
          <p:cNvSpPr>
            <a:spLocks noGrp="1"/>
          </p:cNvSpPr>
          <p:nvPr>
            <p:ph type="sldNum" sz="quarter" idx="5"/>
          </p:nvPr>
        </p:nvSpPr>
        <p:spPr/>
        <p:txBody>
          <a:bodyPr/>
          <a:lstStyle/>
          <a:p>
            <a:fld id="{CF8ED666-4372-485F-9851-ED435EF4ACCF}" type="slidenum">
              <a:rPr lang="en-GB" smtClean="0"/>
              <a:pPr/>
              <a:t>14</a:t>
            </a:fld>
            <a:endParaRPr lang="en-GB"/>
          </a:p>
        </p:txBody>
      </p:sp>
    </p:spTree>
    <p:extLst>
      <p:ext uri="{BB962C8B-B14F-4D97-AF65-F5344CB8AC3E}">
        <p14:creationId xmlns:p14="http://schemas.microsoft.com/office/powerpoint/2010/main" val="3551640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“lifestyle”, but different eating</a:t>
            </a:r>
          </a:p>
        </p:txBody>
      </p:sp>
      <p:sp>
        <p:nvSpPr>
          <p:cNvPr id="4" name="Slide Number Placeholder 3"/>
          <p:cNvSpPr>
            <a:spLocks noGrp="1"/>
          </p:cNvSpPr>
          <p:nvPr>
            <p:ph type="sldNum" sz="quarter" idx="5"/>
          </p:nvPr>
        </p:nvSpPr>
        <p:spPr/>
        <p:txBody>
          <a:bodyPr/>
          <a:lstStyle/>
          <a:p>
            <a:fld id="{CF8ED666-4372-485F-9851-ED435EF4ACCF}" type="slidenum">
              <a:rPr lang="en-GB" smtClean="0"/>
              <a:pPr/>
              <a:t>15</a:t>
            </a:fld>
            <a:endParaRPr lang="en-GB"/>
          </a:p>
        </p:txBody>
      </p:sp>
    </p:spTree>
    <p:extLst>
      <p:ext uri="{BB962C8B-B14F-4D97-AF65-F5344CB8AC3E}">
        <p14:creationId xmlns:p14="http://schemas.microsoft.com/office/powerpoint/2010/main" val="327157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Identification – claim form and claims handler script – non stigmatising. Risk markers for insulin resistance would include waist to height ratio, trigs, blood pressure and softer markers such as sleep, exercise tolerance</a:t>
            </a:r>
          </a:p>
          <a:p>
            <a:endParaRPr lang="en-GB" dirty="0"/>
          </a:p>
          <a:p>
            <a:r>
              <a:rPr lang="en-GB" dirty="0"/>
              <a:t>Triage – selection interview and questionnaire, baseline bloods</a:t>
            </a:r>
          </a:p>
          <a:p>
            <a:endParaRPr lang="en-GB" dirty="0"/>
          </a:p>
          <a:p>
            <a:r>
              <a:rPr lang="en-GB" dirty="0"/>
              <a:t>Treatment &amp; Follow up – 1-week residential course (educational content and counselling), online support group, monitoring via bloods and body measurement</a:t>
            </a:r>
          </a:p>
        </p:txBody>
      </p:sp>
      <p:sp>
        <p:nvSpPr>
          <p:cNvPr id="4" name="Slide Number Placeholder 3"/>
          <p:cNvSpPr>
            <a:spLocks noGrp="1"/>
          </p:cNvSpPr>
          <p:nvPr>
            <p:ph type="sldNum" sz="quarter" idx="5"/>
          </p:nvPr>
        </p:nvSpPr>
        <p:spPr/>
        <p:txBody>
          <a:bodyPr/>
          <a:lstStyle/>
          <a:p>
            <a:fld id="{CF8ED666-4372-485F-9851-ED435EF4ACCF}" type="slidenum">
              <a:rPr lang="en-GB" smtClean="0"/>
              <a:pPr/>
              <a:t>3</a:t>
            </a:fld>
            <a:endParaRPr lang="en-GB"/>
          </a:p>
        </p:txBody>
      </p:sp>
    </p:spTree>
    <p:extLst>
      <p:ext uri="{BB962C8B-B14F-4D97-AF65-F5344CB8AC3E}">
        <p14:creationId xmlns:p14="http://schemas.microsoft.com/office/powerpoint/2010/main" val="200702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DD4F1-618B-7F16-70D4-7E29301A5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D2DE73-4B1D-DE53-01B0-E888CC4E9E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1EAA2-AF66-2F34-741D-CD7678107E7B}"/>
              </a:ext>
            </a:extLst>
          </p:cNvPr>
          <p:cNvSpPr>
            <a:spLocks noGrp="1"/>
          </p:cNvSpPr>
          <p:nvPr>
            <p:ph type="body" idx="1"/>
          </p:nvPr>
        </p:nvSpPr>
        <p:spPr/>
        <p:txBody>
          <a:bodyPr/>
          <a:lstStyle/>
          <a:p>
            <a:r>
              <a:rPr lang="en-GB" dirty="0"/>
              <a:t>Identification – claim form and claims handler script – non stigmatising. Exploration of possible exclusion criteria</a:t>
            </a:r>
          </a:p>
          <a:p>
            <a:endParaRPr lang="en-GB" dirty="0"/>
          </a:p>
          <a:p>
            <a:r>
              <a:rPr lang="en-GB" dirty="0"/>
              <a:t>Triage – 28 day plan</a:t>
            </a:r>
          </a:p>
          <a:p>
            <a:endParaRPr lang="en-GB" dirty="0"/>
          </a:p>
          <a:p>
            <a:r>
              <a:rPr lang="en-GB" dirty="0"/>
              <a:t>Treatment &amp; Follow up – 1 week residential course (educational content and counselling), online support group, monitoring via bloods and body measurement</a:t>
            </a:r>
          </a:p>
          <a:p>
            <a:r>
              <a:rPr lang="en-GB" dirty="0"/>
              <a:t>KEY FACTOR – was nutritional knowledge the issue, or eating addiction? </a:t>
            </a:r>
          </a:p>
        </p:txBody>
      </p:sp>
      <p:sp>
        <p:nvSpPr>
          <p:cNvPr id="4" name="Slide Number Placeholder 3">
            <a:extLst>
              <a:ext uri="{FF2B5EF4-FFF2-40B4-BE49-F238E27FC236}">
                <a16:creationId xmlns:a16="http://schemas.microsoft.com/office/drawing/2014/main" id="{A84212CB-F5BA-D141-D867-E2827E25DE4F}"/>
              </a:ext>
            </a:extLst>
          </p:cNvPr>
          <p:cNvSpPr>
            <a:spLocks noGrp="1"/>
          </p:cNvSpPr>
          <p:nvPr>
            <p:ph type="sldNum" sz="quarter" idx="5"/>
          </p:nvPr>
        </p:nvSpPr>
        <p:spPr/>
        <p:txBody>
          <a:bodyPr/>
          <a:lstStyle/>
          <a:p>
            <a:fld id="{CF8ED666-4372-485F-9851-ED435EF4ACCF}" type="slidenum">
              <a:rPr lang="en-GB" smtClean="0"/>
              <a:pPr/>
              <a:t>4</a:t>
            </a:fld>
            <a:endParaRPr lang="en-GB"/>
          </a:p>
        </p:txBody>
      </p:sp>
    </p:spTree>
    <p:extLst>
      <p:ext uri="{BB962C8B-B14F-4D97-AF65-F5344CB8AC3E}">
        <p14:creationId xmlns:p14="http://schemas.microsoft.com/office/powerpoint/2010/main" val="68885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to do….well it seems rather obvious doesn’t it? We try to reverse that list of bad things that lead to metabolic syndrome and stop the insulin resistance process in it’s tracks.</a:t>
            </a:r>
          </a:p>
          <a:p>
            <a:r>
              <a:rPr lang="en-GB" dirty="0"/>
              <a:t>Here we see the HbA1c levels in a type 2 diabetic once they adjust their carbohydrate intake. This is one of David Unwin’s patients, and a man who speaks for us at various conferences to share his experiences</a:t>
            </a:r>
          </a:p>
        </p:txBody>
      </p:sp>
      <p:sp>
        <p:nvSpPr>
          <p:cNvPr id="4" name="Slide Number Placeholder 3"/>
          <p:cNvSpPr>
            <a:spLocks noGrp="1"/>
          </p:cNvSpPr>
          <p:nvPr>
            <p:ph type="sldNum" sz="quarter" idx="5"/>
          </p:nvPr>
        </p:nvSpPr>
        <p:spPr/>
        <p:txBody>
          <a:bodyPr/>
          <a:lstStyle/>
          <a:p>
            <a:fld id="{614B023F-07C5-470B-9F11-B17819CB5BE4}" type="slidenum">
              <a:rPr lang="en-GB" smtClean="0"/>
              <a:t>5</a:t>
            </a:fld>
            <a:endParaRPr lang="en-GB"/>
          </a:p>
        </p:txBody>
      </p:sp>
    </p:spTree>
    <p:extLst>
      <p:ext uri="{BB962C8B-B14F-4D97-AF65-F5344CB8AC3E}">
        <p14:creationId xmlns:p14="http://schemas.microsoft.com/office/powerpoint/2010/main" val="209266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main themes are not rocket science – so it’s about WHAT we eat, how much we move, how we sleep, how our mindset affects our ability to change, and how our environment affects that too.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ED666-4372-485F-9851-ED435EF4ACCF}" type="slidenum">
              <a:rPr kumimoji="0" lang="en-GB" sz="1200" b="0" i="0" u="none" strike="noStrike" kern="1200" cap="none" spc="0" normalizeH="0" baseline="0" noProof="0" smtClean="0">
                <a:ln>
                  <a:noFill/>
                </a:ln>
                <a:solidFill>
                  <a:srgbClr val="283E36"/>
                </a:solidFill>
                <a:effectLst/>
                <a:uLnTx/>
                <a:uFillTx/>
                <a:latin typeface="SwissReSan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283E36"/>
              </a:solidFill>
              <a:effectLst/>
              <a:uLnTx/>
              <a:uFillTx/>
              <a:latin typeface="SwissReSans" pitchFamily="34" charset="0"/>
              <a:ea typeface="+mn-ea"/>
              <a:cs typeface="+mn-cs"/>
            </a:endParaRPr>
          </a:p>
        </p:txBody>
      </p:sp>
    </p:spTree>
    <p:extLst>
      <p:ext uri="{BB962C8B-B14F-4D97-AF65-F5344CB8AC3E}">
        <p14:creationId xmlns:p14="http://schemas.microsoft.com/office/powerpoint/2010/main" val="417495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4B023F-07C5-470B-9F11-B17819CB5BE4}" type="slidenum">
              <a:rPr lang="en-GB" smtClean="0"/>
              <a:t>8</a:t>
            </a:fld>
            <a:endParaRPr lang="en-GB"/>
          </a:p>
        </p:txBody>
      </p:sp>
    </p:spTree>
    <p:extLst>
      <p:ext uri="{BB962C8B-B14F-4D97-AF65-F5344CB8AC3E}">
        <p14:creationId xmlns:p14="http://schemas.microsoft.com/office/powerpoint/2010/main" val="4061681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9EEAA-09F4-4366-9A29-2C8E926114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319A3-10D4-EFEC-7578-5B89EF3E3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A5C9D-0C92-AF38-982B-1EA0700B04A0}"/>
              </a:ext>
            </a:extLst>
          </p:cNvPr>
          <p:cNvSpPr>
            <a:spLocks noGrp="1"/>
          </p:cNvSpPr>
          <p:nvPr>
            <p:ph type="body" idx="1"/>
          </p:nvPr>
        </p:nvSpPr>
        <p:spPr/>
        <p:txBody>
          <a:bodyPr/>
          <a:lstStyle/>
          <a:p>
            <a:r>
              <a:rPr lang="en-GB" dirty="0"/>
              <a:t>Remember these were all claimants who had been off work over 12 months, and were predicted to stay on claim until normal retirement age</a:t>
            </a:r>
          </a:p>
          <a:p>
            <a:endParaRPr lang="en-GB" dirty="0"/>
          </a:p>
        </p:txBody>
      </p:sp>
      <p:sp>
        <p:nvSpPr>
          <p:cNvPr id="4" name="Slide Number Placeholder 3">
            <a:extLst>
              <a:ext uri="{FF2B5EF4-FFF2-40B4-BE49-F238E27FC236}">
                <a16:creationId xmlns:a16="http://schemas.microsoft.com/office/drawing/2014/main" id="{F18A1426-70D4-AF3B-C70E-7ED6C5BC5B18}"/>
              </a:ext>
            </a:extLst>
          </p:cNvPr>
          <p:cNvSpPr>
            <a:spLocks noGrp="1"/>
          </p:cNvSpPr>
          <p:nvPr>
            <p:ph type="sldNum" sz="quarter" idx="5"/>
          </p:nvPr>
        </p:nvSpPr>
        <p:spPr/>
        <p:txBody>
          <a:bodyPr/>
          <a:lstStyle/>
          <a:p>
            <a:fld id="{CF8ED666-4372-485F-9851-ED435EF4ACCF}" type="slidenum">
              <a:rPr lang="en-GB" smtClean="0"/>
              <a:pPr/>
              <a:t>9</a:t>
            </a:fld>
            <a:endParaRPr lang="en-GB"/>
          </a:p>
        </p:txBody>
      </p:sp>
    </p:spTree>
    <p:extLst>
      <p:ext uri="{BB962C8B-B14F-4D97-AF65-F5344CB8AC3E}">
        <p14:creationId xmlns:p14="http://schemas.microsoft.com/office/powerpoint/2010/main" val="332897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7FEA8-33CE-626D-6509-3E69F89E2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D2D09-49F9-0F6F-190F-007E43206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8F11C0-FC3F-E824-96F0-AB7BD9128B8D}"/>
              </a:ext>
            </a:extLst>
          </p:cNvPr>
          <p:cNvSpPr>
            <a:spLocks noGrp="1"/>
          </p:cNvSpPr>
          <p:nvPr>
            <p:ph type="body" idx="1"/>
          </p:nvPr>
        </p:nvSpPr>
        <p:spPr/>
        <p:txBody>
          <a:bodyPr>
            <a:normAutofit fontScale="92500" lnSpcReduction="20000"/>
          </a:bodyPr>
          <a:lstStyle/>
          <a:p>
            <a:pPr marL="0" indent="0">
              <a:buFont typeface="Calibri"/>
              <a:buNone/>
            </a:pPr>
            <a:r>
              <a:rPr lang="en-GB" dirty="0"/>
              <a:t>4 out of the 5 RTW’s went back in first 3 months near enough</a:t>
            </a:r>
          </a:p>
          <a:p>
            <a:pPr marL="0" indent="0">
              <a:buFont typeface="Calibri"/>
              <a:buNone/>
            </a:pPr>
            <a:r>
              <a:rPr lang="en-GB" dirty="0"/>
              <a:t>3 of those needed some vocational rehab to help them feel confident enough to return.</a:t>
            </a:r>
          </a:p>
          <a:p>
            <a:pPr marL="0" indent="0">
              <a:buFont typeface="Calibri"/>
              <a:buNone/>
            </a:pPr>
            <a:endParaRPr lang="en-GB" dirty="0"/>
          </a:p>
          <a:p>
            <a:pPr marL="0" indent="0">
              <a:buFont typeface="Calibri"/>
              <a:buNone/>
            </a:pPr>
            <a:r>
              <a:rPr lang="en-US" dirty="0"/>
              <a:t>(1) Res. program completed in full. RTW 1 month later w/ W2W</a:t>
            </a:r>
            <a:br>
              <a:rPr lang="en-US" dirty="0"/>
            </a:br>
            <a:r>
              <a:rPr lang="en-US" dirty="0"/>
              <a:t>(2) RTW took place before Res started. Good outcome as RTW sustained</a:t>
            </a:r>
            <a:br>
              <a:rPr lang="en-US" dirty="0"/>
            </a:br>
            <a:r>
              <a:rPr lang="en-US" dirty="0"/>
              <a:t>(3) Full RTW 4 months post-res program</a:t>
            </a:r>
            <a:br>
              <a:rPr lang="en-US" dirty="0"/>
            </a:br>
            <a:r>
              <a:rPr lang="en-US" dirty="0"/>
              <a:t>(4) Did not complete res. program in full (went home early). Program to be delivered virtually. W2W involved</a:t>
            </a:r>
            <a:br>
              <a:rPr lang="en-US" dirty="0"/>
            </a:br>
            <a:r>
              <a:rPr lang="en-US" dirty="0"/>
              <a:t>(5) Attend res. program Oct '24. </a:t>
            </a:r>
            <a:r>
              <a:rPr lang="en-US" dirty="0" err="1"/>
              <a:t>Ergocom</a:t>
            </a:r>
            <a:r>
              <a:rPr lang="en-US" dirty="0"/>
              <a:t> on hold Unclear from file what support is being provided by CG</a:t>
            </a:r>
            <a:br>
              <a:rPr lang="en-US" dirty="0"/>
            </a:br>
            <a:r>
              <a:rPr lang="en-US" dirty="0"/>
              <a:t>(6) Res program completed March 2024, has had 12 months f/up support with this remaining open door policy. W2W involved. (further weight loss required for knee surgery)</a:t>
            </a:r>
            <a:br>
              <a:rPr lang="en-US" dirty="0"/>
            </a:br>
            <a:r>
              <a:rPr lang="en-US" dirty="0"/>
              <a:t>(7) 2 months into Virtual program, </a:t>
            </a:r>
            <a:r>
              <a:rPr lang="en-US" dirty="0" err="1"/>
              <a:t>clmt</a:t>
            </a:r>
            <a:r>
              <a:rPr lang="en-US" dirty="0"/>
              <a:t> decided to end support, focus on medical complexity. Had support with Vitality360</a:t>
            </a:r>
            <a:br>
              <a:rPr lang="en-US" dirty="0"/>
            </a:br>
            <a:r>
              <a:rPr lang="en-US" dirty="0"/>
              <a:t>(8) Virtual program, RTW at completion w/ </a:t>
            </a:r>
            <a:r>
              <a:rPr lang="en-US" dirty="0" err="1"/>
              <a:t>Ergocom</a:t>
            </a:r>
            <a:r>
              <a:rPr lang="en-US" dirty="0"/>
              <a:t> support</a:t>
            </a:r>
            <a:br>
              <a:rPr lang="en-US" dirty="0"/>
            </a:br>
            <a:r>
              <a:rPr lang="en-US" dirty="0"/>
              <a:t>(9) Virtual completed. </a:t>
            </a:r>
            <a:r>
              <a:rPr lang="en-US" dirty="0" err="1"/>
              <a:t>Clmt</a:t>
            </a:r>
            <a:r>
              <a:rPr lang="en-US" dirty="0"/>
              <a:t> wished to continue independently at program completion</a:t>
            </a:r>
            <a:br>
              <a:rPr lang="en-US" dirty="0"/>
            </a:br>
            <a:r>
              <a:rPr lang="en-US" dirty="0"/>
              <a:t>(10) Has completed 12wk virtual, case ongoing, CG support remains open, currently at month 6</a:t>
            </a:r>
            <a:br>
              <a:rPr lang="en-US" dirty="0"/>
            </a:br>
            <a:r>
              <a:rPr lang="en-US" dirty="0"/>
              <a:t>(11) Dietician-only support provided over 3 months, ending October 24. RTW May '25 w/ </a:t>
            </a:r>
            <a:r>
              <a:rPr lang="en-US" dirty="0" err="1"/>
              <a:t>Ergocom</a:t>
            </a:r>
            <a:br>
              <a:rPr lang="en-US" dirty="0"/>
            </a:br>
            <a:r>
              <a:rPr lang="en-US" dirty="0"/>
              <a:t>(12) Virtual completed. Complex medically but support remains available. At month 9 currently</a:t>
            </a:r>
            <a:br>
              <a:rPr lang="en-US" dirty="0"/>
            </a:br>
            <a:r>
              <a:rPr lang="en-US" dirty="0"/>
              <a:t>completion of 20week CG input, </a:t>
            </a:r>
            <a:r>
              <a:rPr lang="en-US" dirty="0" err="1"/>
              <a:t>DOl</a:t>
            </a:r>
            <a:r>
              <a:rPr lang="en-US" dirty="0"/>
              <a:t> not met. </a:t>
            </a:r>
            <a:r>
              <a:rPr lang="en-US" dirty="0" err="1"/>
              <a:t>Ergocom</a:t>
            </a:r>
            <a:r>
              <a:rPr lang="en-US" dirty="0"/>
              <a:t> involved.</a:t>
            </a:r>
            <a:endParaRPr lang="en-GB" dirty="0"/>
          </a:p>
          <a:p>
            <a:pPr marL="0" indent="0">
              <a:buFont typeface="Calibri"/>
              <a:buNone/>
            </a:pPr>
            <a:endParaRPr lang="en-GB" dirty="0"/>
          </a:p>
        </p:txBody>
      </p:sp>
      <p:sp>
        <p:nvSpPr>
          <p:cNvPr id="4" name="Slide Number Placeholder 3">
            <a:extLst>
              <a:ext uri="{FF2B5EF4-FFF2-40B4-BE49-F238E27FC236}">
                <a16:creationId xmlns:a16="http://schemas.microsoft.com/office/drawing/2014/main" id="{A0D1BA9F-7B31-A07C-3B30-82D7F7C67CF8}"/>
              </a:ext>
            </a:extLst>
          </p:cNvPr>
          <p:cNvSpPr>
            <a:spLocks noGrp="1"/>
          </p:cNvSpPr>
          <p:nvPr>
            <p:ph type="sldNum" sz="quarter" idx="5"/>
          </p:nvPr>
        </p:nvSpPr>
        <p:spPr/>
        <p:txBody>
          <a:bodyPr/>
          <a:lstStyle/>
          <a:p>
            <a:fld id="{CF8ED666-4372-485F-9851-ED435EF4ACCF}" type="slidenum">
              <a:rPr lang="en-GB" smtClean="0"/>
              <a:pPr/>
              <a:t>10</a:t>
            </a:fld>
            <a:endParaRPr lang="en-GB"/>
          </a:p>
        </p:txBody>
      </p:sp>
    </p:spTree>
    <p:extLst>
      <p:ext uri="{BB962C8B-B14F-4D97-AF65-F5344CB8AC3E}">
        <p14:creationId xmlns:p14="http://schemas.microsoft.com/office/powerpoint/2010/main" val="131969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None/>
            </a:pPr>
            <a:r>
              <a:rPr lang="en-GB" dirty="0"/>
              <a:t>The only medical exclusion criteria that remained were</a:t>
            </a:r>
          </a:p>
          <a:p>
            <a:pPr marL="171450" indent="-171450">
              <a:buFontTx/>
              <a:buChar char="-"/>
            </a:pPr>
            <a:r>
              <a:rPr lang="en-GB" dirty="0"/>
              <a:t>serious mental health disorders (although metabolic psychiatry is evolving, so this may change), eating disorder (bulimia)</a:t>
            </a:r>
          </a:p>
          <a:p>
            <a:pPr marL="171450" indent="-171450">
              <a:buFontTx/>
              <a:buChar char="-"/>
            </a:pPr>
            <a:r>
              <a:rPr lang="en-GB" dirty="0"/>
              <a:t>musculoskeletal disorders where joint destruction and pain unlikely to be alleviated by weight loss sufficiently to RTW</a:t>
            </a:r>
          </a:p>
          <a:p>
            <a:pPr marL="171450" indent="-171450">
              <a:buFontTx/>
              <a:buChar char="-"/>
            </a:pPr>
            <a:r>
              <a:rPr lang="en-GB" dirty="0"/>
              <a:t>The 14 cases involved morbid obesity, so ranged from a BMI of 35 with multiple co-morbidities to BMI’s over 50. Could refine later, but why exclude some?</a:t>
            </a:r>
          </a:p>
          <a:p>
            <a:pPr marL="0" indent="0">
              <a:buNone/>
            </a:pPr>
            <a:endParaRPr lang="en-GB" dirty="0"/>
          </a:p>
          <a:p>
            <a:pPr marL="0" indent="0">
              <a:buNone/>
            </a:pPr>
            <a:r>
              <a:rPr lang="en-GB" dirty="0"/>
              <a:t>Early worries about carer responsibilities (we’d had multiple claims where heavy responsibilities for unwell parents or children were adding complexity) allayed, far more important to contemplate the next point, which is</a:t>
            </a:r>
          </a:p>
          <a:p>
            <a:pPr marL="0" indent="0">
              <a:buNone/>
            </a:pPr>
            <a:endParaRPr lang="en-GB" dirty="0"/>
          </a:p>
          <a:p>
            <a:pPr marL="0" indent="0">
              <a:buNone/>
            </a:pPr>
            <a:r>
              <a:rPr lang="en-GB" dirty="0"/>
              <a:t>Readiness to engage – learnings included that we could have identified those who were reluctant to engage as being likely failure to engage fully</a:t>
            </a:r>
          </a:p>
          <a:p>
            <a:pPr marL="0" indent="0">
              <a:buNone/>
            </a:pPr>
            <a:r>
              <a:rPr lang="en-GB" dirty="0"/>
              <a:t>With the addition of the 28 day self initiated trial this means that spend on the “expensive component” can be avoided or deferred until success more likely</a:t>
            </a:r>
          </a:p>
          <a:p>
            <a:pPr marL="0" indent="0">
              <a:buNone/>
            </a:pPr>
            <a:r>
              <a:rPr lang="en-GB" dirty="0"/>
              <a:t>Using the 28 day “test” from the start would have increased the ratio of successful RTW against costs</a:t>
            </a:r>
          </a:p>
          <a:p>
            <a:pPr marL="0" indent="0">
              <a:buNone/>
            </a:pPr>
            <a:endParaRPr lang="en-GB" dirty="0"/>
          </a:p>
          <a:p>
            <a:pPr marL="0" indent="0">
              <a:buNone/>
            </a:pPr>
            <a:r>
              <a:rPr lang="en-GB" dirty="0"/>
              <a:t>Identification of claimant needs – early successes were notable due to nutritional learnings but longer tails were noted when food addiction was involved. The service provided both aspects of dietary education, using the low carb method, as well as counselling if food addiction was present. </a:t>
            </a:r>
          </a:p>
          <a:p>
            <a:pPr marL="0" indent="0">
              <a:buNone/>
            </a:pPr>
            <a:endParaRPr lang="en-GB" dirty="0"/>
          </a:p>
          <a:p>
            <a:pPr marL="0" indent="0">
              <a:buNone/>
            </a:pPr>
            <a:r>
              <a:rPr lang="en-GB" dirty="0"/>
              <a:t>The costs described included a 1 week residential stay – which gave some issues in terms of being able to travel, scalability and price. </a:t>
            </a:r>
          </a:p>
          <a:p>
            <a:pPr marL="0" indent="0">
              <a:buNone/>
            </a:pPr>
            <a:r>
              <a:rPr lang="en-GB" dirty="0"/>
              <a:t>Now we’ve moved to a virtual programme, with retained access to F2F for v selected cases, so costs will reduce further.</a:t>
            </a:r>
          </a:p>
          <a:p>
            <a:pPr marL="0" indent="0">
              <a:buNone/>
            </a:pPr>
            <a:endParaRPr lang="en-GB" dirty="0"/>
          </a:p>
          <a:p>
            <a:pPr marL="0" indent="0">
              <a:buNone/>
            </a:pPr>
            <a:r>
              <a:rPr lang="en-GB" dirty="0"/>
              <a:t>Initially the plan was for peer support, and they would be offered </a:t>
            </a:r>
            <a:r>
              <a:rPr lang="en-GB" dirty="0" err="1"/>
              <a:t>whatsapp</a:t>
            </a:r>
            <a:r>
              <a:rPr lang="en-GB" dirty="0"/>
              <a:t> groups to chat. This formalised into a wish for menu suggestions, so additional materials were added and long term plan is for a website to support</a:t>
            </a:r>
          </a:p>
          <a:p>
            <a:pPr marL="0" indent="0">
              <a:buNone/>
            </a:pPr>
            <a:endParaRPr lang="en-GB" dirty="0"/>
          </a:p>
          <a:p>
            <a:endParaRPr lang="en-GB"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11</a:t>
            </a:fld>
            <a:endParaRPr lang="en-GB"/>
          </a:p>
        </p:txBody>
      </p:sp>
    </p:spTree>
    <p:extLst>
      <p:ext uri="{BB962C8B-B14F-4D97-AF65-F5344CB8AC3E}">
        <p14:creationId xmlns:p14="http://schemas.microsoft.com/office/powerpoint/2010/main" val="358647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emf"/><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slideMaster" Target="../slideMasters/slideMaster1.xml"/><Relationship Id="rId5" Type="http://schemas.openxmlformats.org/officeDocument/2006/relationships/tags" Target="../tags/tag4.xml"/><Relationship Id="rId4"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hemeOverride" Target="../theme/themeOverride2.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hemeOverride" Target="../theme/themeOverride3.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hemeOverride" Target="../theme/themeOverride4.xml"/><Relationship Id="rId6" Type="http://schemas.openxmlformats.org/officeDocument/2006/relationships/image" Target="../media/image1.emf"/><Relationship Id="rId5" Type="http://schemas.openxmlformats.org/officeDocument/2006/relationships/slideMaster" Target="../slideMasters/slideMaster1.xml"/><Relationship Id="rId4" Type="http://schemas.openxmlformats.org/officeDocument/2006/relationships/tags" Target="../tags/tag1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hemeOverride" Target="../theme/themeOverride5.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hemeOverride" Target="../theme/themeOverride6.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hemeOverride" Target="../theme/themeOverride7.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DCF3-23C1-5FB3-5524-FD9254DC7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51BABA-81F4-A650-4222-EEF5CA5C48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DF10B6-CF93-4166-114A-F0D15164920E}"/>
              </a:ext>
            </a:extLst>
          </p:cNvPr>
          <p:cNvSpPr>
            <a:spLocks noGrp="1"/>
          </p:cNvSpPr>
          <p:nvPr>
            <p:ph type="dt" sz="half" idx="10"/>
          </p:nvPr>
        </p:nvSpPr>
        <p:spPr/>
        <p:txBody>
          <a:bodyPr/>
          <a:lstStyle/>
          <a:p>
            <a:fld id="{0E4640D5-37C2-47E0-BF70-32A3F77F9ED1}" type="datetimeFigureOut">
              <a:rPr lang="en-GB" smtClean="0"/>
              <a:t>30/10/2025</a:t>
            </a:fld>
            <a:endParaRPr lang="en-GB"/>
          </a:p>
        </p:txBody>
      </p:sp>
      <p:sp>
        <p:nvSpPr>
          <p:cNvPr id="5" name="Footer Placeholder 4">
            <a:extLst>
              <a:ext uri="{FF2B5EF4-FFF2-40B4-BE49-F238E27FC236}">
                <a16:creationId xmlns:a16="http://schemas.microsoft.com/office/drawing/2014/main" id="{7FD8FFE7-BC22-A345-9110-DAA93EC0AC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D743D3-1577-02C2-140E-D026A0A8675C}"/>
              </a:ext>
            </a:extLst>
          </p:cNvPr>
          <p:cNvSpPr>
            <a:spLocks noGrp="1"/>
          </p:cNvSpPr>
          <p:nvPr>
            <p:ph type="sldNum" sz="quarter" idx="12"/>
          </p:nvPr>
        </p:nvSpPr>
        <p:spPr/>
        <p:txBody>
          <a:bodyPr/>
          <a:lstStyle/>
          <a:p>
            <a:fld id="{7F110D78-1232-49C9-A3C8-E2AACD2C5B56}" type="slidenum">
              <a:rPr lang="en-GB" smtClean="0"/>
              <a:t>‹#›</a:t>
            </a:fld>
            <a:endParaRPr lang="en-GB"/>
          </a:p>
        </p:txBody>
      </p:sp>
    </p:spTree>
    <p:extLst>
      <p:ext uri="{BB962C8B-B14F-4D97-AF65-F5344CB8AC3E}">
        <p14:creationId xmlns:p14="http://schemas.microsoft.com/office/powerpoint/2010/main" val="78654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51B6-C9E9-7D9F-B052-368F6A3120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1139AB-7E3B-2D9A-CC9B-745CCD8E3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920D05-4E09-C75C-DB6C-7749062FB56F}"/>
              </a:ext>
            </a:extLst>
          </p:cNvPr>
          <p:cNvSpPr>
            <a:spLocks noGrp="1"/>
          </p:cNvSpPr>
          <p:nvPr>
            <p:ph type="dt" sz="half" idx="10"/>
          </p:nvPr>
        </p:nvSpPr>
        <p:spPr/>
        <p:txBody>
          <a:bodyPr/>
          <a:lstStyle/>
          <a:p>
            <a:fld id="{0E4640D5-37C2-47E0-BF70-32A3F77F9ED1}" type="datetimeFigureOut">
              <a:rPr lang="en-GB" smtClean="0"/>
              <a:t>30/10/2025</a:t>
            </a:fld>
            <a:endParaRPr lang="en-GB"/>
          </a:p>
        </p:txBody>
      </p:sp>
      <p:sp>
        <p:nvSpPr>
          <p:cNvPr id="5" name="Footer Placeholder 4">
            <a:extLst>
              <a:ext uri="{FF2B5EF4-FFF2-40B4-BE49-F238E27FC236}">
                <a16:creationId xmlns:a16="http://schemas.microsoft.com/office/drawing/2014/main" id="{42B2A953-1AC7-6EBD-CEE1-4B2068DA0B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7A524D-34F4-7741-B798-9F7BADAD01A1}"/>
              </a:ext>
            </a:extLst>
          </p:cNvPr>
          <p:cNvSpPr>
            <a:spLocks noGrp="1"/>
          </p:cNvSpPr>
          <p:nvPr>
            <p:ph type="sldNum" sz="quarter" idx="12"/>
          </p:nvPr>
        </p:nvSpPr>
        <p:spPr/>
        <p:txBody>
          <a:bodyPr/>
          <a:lstStyle/>
          <a:p>
            <a:fld id="{7F110D78-1232-49C9-A3C8-E2AACD2C5B56}" type="slidenum">
              <a:rPr lang="en-GB" smtClean="0"/>
              <a:t>‹#›</a:t>
            </a:fld>
            <a:endParaRPr lang="en-GB"/>
          </a:p>
        </p:txBody>
      </p:sp>
    </p:spTree>
    <p:extLst>
      <p:ext uri="{BB962C8B-B14F-4D97-AF65-F5344CB8AC3E}">
        <p14:creationId xmlns:p14="http://schemas.microsoft.com/office/powerpoint/2010/main" val="3885791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5BA2C7-1AA3-4DF5-EFC4-CABCE4F10C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AAE1F5-741C-5D8D-8472-185737B816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A15508-078B-8A49-98ED-0A68F8F923A5}"/>
              </a:ext>
            </a:extLst>
          </p:cNvPr>
          <p:cNvSpPr>
            <a:spLocks noGrp="1"/>
          </p:cNvSpPr>
          <p:nvPr>
            <p:ph type="dt" sz="half" idx="10"/>
          </p:nvPr>
        </p:nvSpPr>
        <p:spPr/>
        <p:txBody>
          <a:bodyPr/>
          <a:lstStyle/>
          <a:p>
            <a:fld id="{0E4640D5-37C2-47E0-BF70-32A3F77F9ED1}" type="datetimeFigureOut">
              <a:rPr lang="en-GB" smtClean="0"/>
              <a:t>30/10/2025</a:t>
            </a:fld>
            <a:endParaRPr lang="en-GB"/>
          </a:p>
        </p:txBody>
      </p:sp>
      <p:sp>
        <p:nvSpPr>
          <p:cNvPr id="5" name="Footer Placeholder 4">
            <a:extLst>
              <a:ext uri="{FF2B5EF4-FFF2-40B4-BE49-F238E27FC236}">
                <a16:creationId xmlns:a16="http://schemas.microsoft.com/office/drawing/2014/main" id="{F925B29C-17AA-D39F-3B74-BDD07C600A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DC0A0B-060F-B5AA-1917-044895D89938}"/>
              </a:ext>
            </a:extLst>
          </p:cNvPr>
          <p:cNvSpPr>
            <a:spLocks noGrp="1"/>
          </p:cNvSpPr>
          <p:nvPr>
            <p:ph type="sldNum" sz="quarter" idx="12"/>
          </p:nvPr>
        </p:nvSpPr>
        <p:spPr/>
        <p:txBody>
          <a:bodyPr/>
          <a:lstStyle/>
          <a:p>
            <a:fld id="{7F110D78-1232-49C9-A3C8-E2AACD2C5B56}" type="slidenum">
              <a:rPr lang="en-GB" smtClean="0"/>
              <a:t>‹#›</a:t>
            </a:fld>
            <a:endParaRPr lang="en-GB"/>
          </a:p>
        </p:txBody>
      </p:sp>
    </p:spTree>
    <p:extLst>
      <p:ext uri="{BB962C8B-B14F-4D97-AF65-F5344CB8AC3E}">
        <p14:creationId xmlns:p14="http://schemas.microsoft.com/office/powerpoint/2010/main" val="3326389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 Image" userDrawn="1">
  <p:cSld name="Section Header - Im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262EFBBE-88F0-45C6-8773-A0193D549231}"/>
              </a:ext>
            </a:extLst>
          </p:cNvPr>
          <p:cNvSpPr>
            <a:spLocks noGrp="1"/>
          </p:cNvSpPr>
          <p:nvPr>
            <p:ph type="pic" sz="quarter" idx="16"/>
          </p:nvPr>
        </p:nvSpPr>
        <p:spPr bwMode="gray">
          <a:xfrm>
            <a:off x="0" y="0"/>
            <a:ext cx="12192000" cy="6858000"/>
          </a:xfrm>
          <a:prstGeom prst="rect">
            <a:avLst/>
          </a:prstGeom>
          <a:solidFill>
            <a:schemeClr val="accent4"/>
          </a:solidFill>
        </p:spPr>
        <p:txBody>
          <a:bodyPr tIns="576000" anchor="ctr"/>
          <a:lstStyle>
            <a:lvl1pPr algn="ctr">
              <a:buFontTx/>
              <a:buNone/>
              <a:defRPr sz="1199">
                <a:solidFill>
                  <a:srgbClr val="A8BAB2"/>
                </a:solidFill>
                <a:latin typeface="SwissReSans" pitchFamily="34" charset="0"/>
              </a:defRPr>
            </a:lvl1pPr>
          </a:lstStyle>
          <a:p>
            <a:r>
              <a:rPr lang="en-US"/>
              <a:t>Click icon to add picture</a:t>
            </a:r>
          </a:p>
        </p:txBody>
      </p:sp>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3486" rtl="0" eaLnBrk="1" latinLnBrk="0" hangingPunct="1">
              <a:lnSpc>
                <a:spcPct val="80000"/>
              </a:lnSpc>
              <a:spcBef>
                <a:spcPct val="0"/>
              </a:spcBef>
              <a:buNone/>
              <a:defRPr lang="en-GB" sz="4795" kern="1200" dirty="0">
                <a:solidFill>
                  <a:schemeClr val="bg1"/>
                </a:solidFill>
                <a:latin typeface="SwissReSans Light" pitchFamily="34" charset="0"/>
                <a:ea typeface="+mj-ea"/>
                <a:cs typeface="+mj-cs"/>
              </a:defRPr>
            </a:lvl1pPr>
          </a:lstStyle>
          <a:p>
            <a:r>
              <a:rPr lang="en-US"/>
              <a:t>Click to add section </a:t>
            </a:r>
            <a:br>
              <a:rPr lang="en-US"/>
            </a:br>
            <a:r>
              <a:rPr lang="en-US"/>
              <a:t>title</a:t>
            </a:r>
          </a:p>
        </p:txBody>
      </p:sp>
      <p:sp>
        <p:nvSpPr>
          <p:cNvPr id="3" name="Date Placeholder 2"/>
          <p:cNvSpPr>
            <a:spLocks noGrp="1"/>
          </p:cNvSpPr>
          <p:nvPr>
            <p:ph type="dt" sz="half" idx="13"/>
          </p:nvPr>
        </p:nvSpPr>
        <p:spPr/>
        <p:txBody>
          <a:bodyPr/>
          <a:lstStyle/>
          <a:p>
            <a:endParaRPr lang="en-US"/>
          </a:p>
        </p:txBody>
      </p:sp>
      <p:sp>
        <p:nvSpPr>
          <p:cNvPr id="4" name="Footer Placeholder 3"/>
          <p:cNvSpPr>
            <a:spLocks noGrp="1"/>
          </p:cNvSpPr>
          <p:nvPr>
            <p:ph type="ftr" sz="quarter" idx="14"/>
          </p:nvPr>
        </p:nvSpPr>
        <p:spPr/>
        <p:txBody>
          <a:bodyPr/>
          <a:lstStyle/>
          <a:p>
            <a:endParaRPr lang="en-US"/>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US" smtClean="0"/>
              <a:pPr/>
              <a:t>‹#›</a:t>
            </a:fld>
            <a:endParaRPr lang="en-US"/>
          </a:p>
        </p:txBody>
      </p:sp>
      <p:sp>
        <p:nvSpPr>
          <p:cNvPr id="11" name="Classification"/>
          <p:cNvSpPr txBox="1">
            <a:spLocks noChangeArrowheads="1"/>
          </p:cNvSpPr>
          <p:nvPr userDrawn="1">
            <p:custDataLst>
              <p:tags r:id="rId3"/>
            </p:custDataLst>
          </p:nvPr>
        </p:nvSpPr>
        <p:spPr bwMode="black">
          <a:xfrm>
            <a:off x="4022174"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899">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2" y="6505850"/>
            <a:ext cx="7871883" cy="139700"/>
          </a:xfrm>
          <a:prstGeom prst="rect">
            <a:avLst/>
          </a:prstGeom>
        </p:spPr>
        <p:txBody>
          <a:bodyPr vert="horz" wrap="none" lIns="0" tIns="0" rIns="0" bIns="0" rtlCol="0" anchor="b" anchorCtr="0"/>
          <a:lstStyle/>
          <a:p>
            <a:pPr marL="0" algn="r" defTabSz="913486" rtl="0" eaLnBrk="1" latinLnBrk="0" hangingPunct="1"/>
            <a:endParaRPr lang="en-US" sz="999" kern="1200">
              <a:solidFill>
                <a:schemeClr val="bg1"/>
              </a:solidFill>
              <a:latin typeface="SwissReSans" pitchFamily="34" charset="0"/>
              <a:ea typeface="+mn-ea"/>
              <a:cs typeface="+mn-cs"/>
            </a:endParaRPr>
          </a:p>
        </p:txBody>
      </p:sp>
      <p:sp>
        <p:nvSpPr>
          <p:cNvPr id="15" name="Text Placeholder 8">
            <a:extLst>
              <a:ext uri="{FF2B5EF4-FFF2-40B4-BE49-F238E27FC236}">
                <a16:creationId xmlns:a16="http://schemas.microsoft.com/office/drawing/2014/main" id="{E61501F7-6AD9-4B4A-A993-CFC000806EFB}"/>
              </a:ext>
            </a:extLst>
          </p:cNvPr>
          <p:cNvSpPr>
            <a:spLocks noGrp="1"/>
          </p:cNvSpPr>
          <p:nvPr>
            <p:ph type="body" sz="quarter" idx="17" hasCustomPrompt="1"/>
          </p:nvPr>
        </p:nvSpPr>
        <p:spPr>
          <a:xfrm>
            <a:off x="695323" y="2996954"/>
            <a:ext cx="11017250" cy="2544487"/>
          </a:xfrm>
        </p:spPr>
        <p:txBody>
          <a:bodyPr/>
          <a:lstStyle>
            <a:lvl1pPr>
              <a:spcBef>
                <a:spcPts val="0"/>
              </a:spcBef>
              <a:defRPr sz="1798">
                <a:solidFill>
                  <a:srgbClr val="FFFFFF"/>
                </a:solidFill>
                <a:latin typeface="+mj-lt"/>
              </a:defRPr>
            </a:lvl1pPr>
            <a:lvl2pPr>
              <a:spcBef>
                <a:spcPts val="0"/>
              </a:spcBef>
              <a:defRPr sz="1798">
                <a:solidFill>
                  <a:srgbClr val="FFFFFF"/>
                </a:solidFill>
                <a:latin typeface="+mj-lt"/>
              </a:defRPr>
            </a:lvl2pPr>
            <a:lvl3pPr>
              <a:spcBef>
                <a:spcPts val="0"/>
              </a:spcBef>
              <a:defRPr sz="1798">
                <a:solidFill>
                  <a:srgbClr val="FFFFFF"/>
                </a:solidFill>
                <a:latin typeface="+mj-lt"/>
              </a:defRPr>
            </a:lvl3pPr>
            <a:lvl4pPr>
              <a:spcBef>
                <a:spcPts val="0"/>
              </a:spcBef>
              <a:defRPr sz="1798">
                <a:solidFill>
                  <a:srgbClr val="FFFFFF"/>
                </a:solidFill>
                <a:latin typeface="+mj-lt"/>
              </a:defRPr>
            </a:lvl4pPr>
            <a:lvl5pPr>
              <a:spcBef>
                <a:spcPts val="0"/>
              </a:spcBef>
              <a:defRPr sz="1798">
                <a:solidFill>
                  <a:srgbClr val="FFFFFF"/>
                </a:solidFill>
                <a:latin typeface="+mj-lt"/>
              </a:defRPr>
            </a:lvl5pPr>
          </a:lstStyle>
          <a:p>
            <a:pPr lvl="0"/>
            <a:r>
              <a:rPr lang="en-US"/>
              <a:t>Click to add text</a:t>
            </a:r>
            <a:br>
              <a:rPr lang="en-US"/>
            </a:br>
            <a:r>
              <a:rPr lang="en-US"/>
              <a:t>[No text over Power Symbol]</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3CA1057-6563-47B3-E112-5BA73A528935}"/>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96032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4" name="Content Placeholder 3">
            <a:extLst>
              <a:ext uri="{FF2B5EF4-FFF2-40B4-BE49-F238E27FC236}">
                <a16:creationId xmlns:a16="http://schemas.microsoft.com/office/drawing/2014/main" id="{979004AD-930E-45B8-858D-4EAB7C967168}"/>
              </a:ext>
            </a:extLst>
          </p:cNvPr>
          <p:cNvSpPr>
            <a:spLocks noGrp="1"/>
          </p:cNvSpPr>
          <p:nvPr>
            <p:ph sz="quarter" idx="13"/>
          </p:nvPr>
        </p:nvSpPr>
        <p:spPr>
          <a:xfrm>
            <a:off x="695324" y="1628778"/>
            <a:ext cx="11017250" cy="43925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8EF5B2F3-E2FC-07E6-3F71-20BEF35B8500}"/>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962192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ircular Messaging Device (Small)"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a:prstGeom prst="rect">
            <a:avLst/>
          </a:prstGeom>
        </p:spPr>
        <p:txBody>
          <a:bodyPr/>
          <a:lstStyle>
            <a:lvl1pPr>
              <a:defRPr sz="1598">
                <a:latin typeface="SwissReSans" pitchFamily="34" charset="0"/>
              </a:defRPr>
            </a:lvl1pPr>
            <a:lvl2pPr>
              <a:defRPr sz="1399">
                <a:latin typeface="SwissReSans" pitchFamily="34" charset="0"/>
              </a:defRPr>
            </a:lvl2pPr>
            <a:lvl3pPr>
              <a:defRPr sz="1399">
                <a:latin typeface="SwissReSans" pitchFamily="34" charset="0"/>
              </a:defRPr>
            </a:lvl3pPr>
            <a:lvl4pPr>
              <a:defRPr sz="1399">
                <a:latin typeface="SwissReSans" pitchFamily="34" charset="0"/>
              </a:defRPr>
            </a:lvl4pPr>
            <a:lvl5pPr>
              <a:defRPr sz="1399">
                <a:latin typeface="SwissReSans" pitchFamily="34" charset="0"/>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12" name="Textplatzhalter 4"/>
          <p:cNvSpPr>
            <a:spLocks noGrp="1"/>
          </p:cNvSpPr>
          <p:nvPr>
            <p:ph type="body" sz="quarter" idx="13"/>
          </p:nvPr>
        </p:nvSpPr>
        <p:spPr bwMode="gray">
          <a:xfrm>
            <a:off x="8702581" y="2349000"/>
            <a:ext cx="2160000" cy="2160000"/>
          </a:xfrm>
          <a:prstGeom prst="ellipse">
            <a:avLst/>
          </a:prstGeom>
          <a:solidFill>
            <a:schemeClr val="tx2"/>
          </a:solidFill>
        </p:spPr>
        <p:txBody>
          <a:bodyPr anchor="ctr"/>
          <a:lstStyle>
            <a:lvl1pPr marL="0" indent="0" algn="ctr">
              <a:lnSpc>
                <a:spcPct val="95000"/>
              </a:lnSpc>
              <a:spcBef>
                <a:spcPts val="0"/>
              </a:spcBef>
              <a:buFontTx/>
              <a:buNone/>
              <a:defRPr sz="1399">
                <a:solidFill>
                  <a:schemeClr val="bg1"/>
                </a:solidFill>
                <a:latin typeface="+mn-lt"/>
              </a:defRPr>
            </a:lvl1pPr>
            <a:lvl2pPr marL="182379" indent="0" algn="l">
              <a:buFontTx/>
              <a:buNone/>
              <a:defRPr sz="1598">
                <a:solidFill>
                  <a:schemeClr val="bg1"/>
                </a:solidFill>
              </a:defRPr>
            </a:lvl2pPr>
            <a:lvl3pPr marL="444056" indent="0" algn="l">
              <a:buFontTx/>
              <a:buNone/>
              <a:defRPr sz="1598">
                <a:solidFill>
                  <a:schemeClr val="bg1"/>
                </a:solidFill>
              </a:defRPr>
            </a:lvl3pPr>
            <a:lvl4pPr marL="715247" indent="0" algn="l">
              <a:buFontTx/>
              <a:buNone/>
              <a:defRPr sz="1598">
                <a:solidFill>
                  <a:schemeClr val="bg1"/>
                </a:solidFill>
              </a:defRPr>
            </a:lvl4pPr>
            <a:lvl5pPr marL="984852" indent="0" algn="l">
              <a:buFontTx/>
              <a:buNone/>
              <a:defRPr sz="1598">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3DDE47B2-C542-253E-F043-AE454C6FCBEF}"/>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096549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ey Message with Circle Dark Grey" userDrawn="1">
  <p:cSld name="Key Message with Circle Dark Grey">
    <p:bg>
      <p:bgPr>
        <a:solidFill>
          <a:schemeClr val="accent3"/>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US" smtClean="0"/>
              <a:pPr/>
              <a:t>‹#›</a:t>
            </a:fld>
            <a:endParaRPr lang="en-US"/>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8" y="6505850"/>
            <a:ext cx="7871883" cy="139700"/>
          </a:xfrm>
          <a:prstGeom prst="rect">
            <a:avLst/>
          </a:prstGeom>
        </p:spPr>
        <p:txBody>
          <a:bodyPr vert="horz" wrap="none" lIns="0" tIns="0" rIns="0" bIns="0" rtlCol="0" anchor="b" anchorCtr="0"/>
          <a:lstStyle/>
          <a:p>
            <a:pPr marL="0" algn="r" defTabSz="913486" rtl="0" eaLnBrk="1" latinLnBrk="0" hangingPunct="1"/>
            <a:endParaRPr lang="en-US" sz="999" kern="120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noFill/>
          <a:ln w="12700">
            <a:solidFill>
              <a:schemeClr val="bg2"/>
            </a:solidFill>
          </a:ln>
        </p:spPr>
        <p:txBody>
          <a:bodyPr anchor="ctr"/>
          <a:lstStyle>
            <a:lvl1pPr marL="0" indent="0" algn="ctr">
              <a:spcBef>
                <a:spcPts val="0"/>
              </a:spcBef>
              <a:buFontTx/>
              <a:buNone/>
              <a:defRPr sz="2398">
                <a:solidFill>
                  <a:schemeClr val="bg1"/>
                </a:solidFill>
                <a:latin typeface="SwissReSans Light" panose="020B0504020202020204" pitchFamily="34" charset="0"/>
              </a:defRPr>
            </a:lvl1pPr>
            <a:lvl2pPr marL="182379" indent="0" algn="l">
              <a:buFontTx/>
              <a:buNone/>
              <a:defRPr>
                <a:solidFill>
                  <a:srgbClr val="FFFFFF"/>
                </a:solidFill>
              </a:defRPr>
            </a:lvl2pPr>
            <a:lvl3pPr marL="444056" indent="0" algn="l">
              <a:buFontTx/>
              <a:buNone/>
              <a:defRPr>
                <a:solidFill>
                  <a:srgbClr val="FFFFFF"/>
                </a:solidFill>
              </a:defRPr>
            </a:lvl3pPr>
            <a:lvl4pPr marL="715247" indent="0" algn="l">
              <a:buFontTx/>
              <a:buNone/>
              <a:defRPr>
                <a:solidFill>
                  <a:srgbClr val="FFFFFF"/>
                </a:solidFill>
              </a:defRPr>
            </a:lvl4pPr>
            <a:lvl5pPr marL="984852" indent="0" algn="l">
              <a:buFontTx/>
              <a:buNone/>
              <a:defRPr>
                <a:solidFill>
                  <a:srgbClr val="FFFFFF"/>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6" y="1628777"/>
            <a:ext cx="6480795" cy="3528417"/>
          </a:xfrm>
          <a:prstGeom prst="rect">
            <a:avLst/>
          </a:prstGeom>
        </p:spPr>
        <p:txBody>
          <a:bodyPr anchor="ctr"/>
          <a:lstStyle>
            <a:lvl1pPr marL="0" indent="0">
              <a:lnSpc>
                <a:spcPct val="80000"/>
              </a:lnSpc>
              <a:spcBef>
                <a:spcPts val="0"/>
              </a:spcBef>
              <a:buFontTx/>
              <a:buNone/>
              <a:defRPr sz="4995">
                <a:solidFill>
                  <a:schemeClr val="bg1"/>
                </a:solidFill>
                <a:latin typeface="SwissReSans Light" panose="020B0504020202020204" pitchFamily="34" charset="0"/>
              </a:defRPr>
            </a:lvl1pPr>
            <a:lvl2pPr marL="182379" indent="0">
              <a:buFontTx/>
              <a:buNone/>
              <a:defRPr sz="4995">
                <a:solidFill>
                  <a:schemeClr val="tx2"/>
                </a:solidFill>
              </a:defRPr>
            </a:lvl2pPr>
            <a:lvl3pPr marL="444056" indent="0">
              <a:buFontTx/>
              <a:buNone/>
              <a:defRPr sz="4995">
                <a:solidFill>
                  <a:schemeClr val="tx2"/>
                </a:solidFill>
              </a:defRPr>
            </a:lvl3pPr>
            <a:lvl4pPr marL="715247" indent="0">
              <a:buFontTx/>
              <a:buNone/>
              <a:defRPr sz="4995">
                <a:solidFill>
                  <a:schemeClr val="tx2"/>
                </a:solidFill>
              </a:defRPr>
            </a:lvl4pPr>
            <a:lvl5pPr marL="984852" indent="0">
              <a:buFontTx/>
              <a:buNone/>
              <a:defRPr sz="4995">
                <a:solidFill>
                  <a:schemeClr val="tx2"/>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9340CFAF-42E2-71DE-8701-F4C1D3A30381}"/>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473162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mall Image and Three Columns"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2521744"/>
          </a:xfrm>
          <a:prstGeom prst="rect">
            <a:avLst/>
          </a:prstGeom>
          <a:solidFill>
            <a:srgbClr val="D1DCD6"/>
          </a:solidFill>
        </p:spPr>
        <p:txBody>
          <a:bodyPr tIns="576000" anchor="ctr"/>
          <a:lstStyle>
            <a:lvl1pPr algn="ctr">
              <a:buFontTx/>
              <a:buNone/>
              <a:defRPr sz="1199">
                <a:solidFill>
                  <a:srgbClr val="A8BAB2"/>
                </a:solidFill>
                <a:latin typeface="SwissReSans" pitchFamily="34" charset="0"/>
              </a:defRPr>
            </a:lvl1pPr>
          </a:lstStyle>
          <a:p>
            <a:r>
              <a:rPr lang="en-US"/>
              <a:t>Click icon to add picture</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5" y="2972473"/>
            <a:ext cx="3096000" cy="369332"/>
          </a:xfrm>
          <a:prstGeom prst="rect">
            <a:avLst/>
          </a:prstGeom>
        </p:spPr>
        <p:txBody>
          <a:bodyPr>
            <a:noAutofit/>
          </a:bodyPr>
          <a:lstStyle>
            <a:lvl1pPr marL="0" indent="0">
              <a:spcBef>
                <a:spcPts val="0"/>
              </a:spcBef>
              <a:buNone/>
              <a:defRPr sz="2398" b="0">
                <a:solidFill>
                  <a:schemeClr val="tx2"/>
                </a:solidFill>
                <a:latin typeface="+mj-lt"/>
              </a:defRPr>
            </a:lvl1pPr>
            <a:lvl2pPr marL="182379" indent="0">
              <a:buNone/>
              <a:defRPr sz="1798" b="1"/>
            </a:lvl2pPr>
            <a:lvl3pPr marL="444056" indent="0">
              <a:buNone/>
              <a:defRPr sz="1798" b="1"/>
            </a:lvl3pPr>
            <a:lvl4pPr marL="715247" indent="0">
              <a:buNone/>
              <a:defRPr sz="1798" b="1"/>
            </a:lvl4pPr>
            <a:lvl5pPr marL="984852" indent="0">
              <a:buNone/>
              <a:defRPr sz="1798" b="1"/>
            </a:lvl5pPr>
          </a:lstStyle>
          <a:p>
            <a:pPr lvl="0"/>
            <a:r>
              <a:rPr lang="en-US"/>
              <a:t>Click to edit Master text styles</a:t>
            </a:r>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5" y="3429000"/>
            <a:ext cx="3096000" cy="2592388"/>
          </a:xfrm>
          <a:prstGeom prst="rect">
            <a:avLst/>
          </a:prstGeom>
        </p:spPr>
        <p:txBody>
          <a:bodyPr/>
          <a:lstStyle>
            <a:lvl1pPr marL="0" indent="0">
              <a:spcBef>
                <a:spcPts val="0"/>
              </a:spcBef>
              <a:buNone/>
              <a:defRPr sz="1399" b="0"/>
            </a:lvl1pPr>
            <a:lvl2pPr marL="182379" indent="0">
              <a:buNone/>
              <a:defRPr sz="1798" b="1"/>
            </a:lvl2pPr>
            <a:lvl3pPr marL="444056" indent="0">
              <a:buNone/>
              <a:defRPr sz="1798" b="1"/>
            </a:lvl3pPr>
            <a:lvl4pPr marL="715247" indent="0">
              <a:buNone/>
              <a:defRPr sz="1798" b="1"/>
            </a:lvl4pPr>
            <a:lvl5pPr marL="984852" indent="0">
              <a:buNone/>
              <a:defRPr sz="1798" b="1"/>
            </a:lvl5pPr>
          </a:lstStyle>
          <a:p>
            <a:pPr lvl="0"/>
            <a:r>
              <a:rPr lang="en-US"/>
              <a:t>Click to edit Master text styles</a:t>
            </a:r>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279" y="2972473"/>
            <a:ext cx="3096000" cy="369332"/>
          </a:xfrm>
          <a:prstGeom prst="rect">
            <a:avLst/>
          </a:prstGeom>
        </p:spPr>
        <p:txBody>
          <a:bodyPr>
            <a:noAutofit/>
          </a:bodyPr>
          <a:lstStyle>
            <a:lvl1pPr marL="0" indent="0">
              <a:spcBef>
                <a:spcPts val="0"/>
              </a:spcBef>
              <a:buNone/>
              <a:defRPr sz="2398" b="0">
                <a:solidFill>
                  <a:schemeClr val="tx2"/>
                </a:solidFill>
                <a:latin typeface="+mj-lt"/>
              </a:defRPr>
            </a:lvl1pPr>
            <a:lvl2pPr marL="182379" indent="0">
              <a:buNone/>
              <a:defRPr sz="1798" b="1"/>
            </a:lvl2pPr>
            <a:lvl3pPr marL="444056" indent="0">
              <a:buNone/>
              <a:defRPr sz="1798" b="1"/>
            </a:lvl3pPr>
            <a:lvl4pPr marL="715247" indent="0">
              <a:buNone/>
              <a:defRPr sz="1798" b="1"/>
            </a:lvl4pPr>
            <a:lvl5pPr marL="984852" indent="0">
              <a:buNone/>
              <a:defRPr sz="1798" b="1"/>
            </a:lvl5pPr>
          </a:lstStyle>
          <a:p>
            <a:pPr lvl="0"/>
            <a:r>
              <a:rPr lang="en-US"/>
              <a:t>Click to edit Master text styles</a:t>
            </a:r>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279" y="3429000"/>
            <a:ext cx="3096000" cy="2592388"/>
          </a:xfrm>
          <a:prstGeom prst="rect">
            <a:avLst/>
          </a:prstGeom>
        </p:spPr>
        <p:txBody>
          <a:bodyPr/>
          <a:lstStyle>
            <a:lvl1pPr marL="0" indent="0">
              <a:spcBef>
                <a:spcPts val="0"/>
              </a:spcBef>
              <a:buNone/>
              <a:defRPr sz="1399" b="0"/>
            </a:lvl1pPr>
            <a:lvl2pPr marL="182379" indent="0">
              <a:buNone/>
              <a:defRPr sz="1798" b="1"/>
            </a:lvl2pPr>
            <a:lvl3pPr marL="444056" indent="0">
              <a:buNone/>
              <a:defRPr sz="1798" b="1"/>
            </a:lvl3pPr>
            <a:lvl4pPr marL="715247" indent="0">
              <a:buNone/>
              <a:defRPr sz="1798" b="1"/>
            </a:lvl4pPr>
            <a:lvl5pPr marL="984852" indent="0">
              <a:buNone/>
              <a:defRPr sz="1798" b="1"/>
            </a:lvl5pPr>
          </a:lstStyle>
          <a:p>
            <a:pPr lvl="0"/>
            <a:r>
              <a:rPr lang="en-US"/>
              <a:t>Click to edit Master text styles</a:t>
            </a:r>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493" y="2972473"/>
            <a:ext cx="3096000" cy="369332"/>
          </a:xfrm>
          <a:prstGeom prst="rect">
            <a:avLst/>
          </a:prstGeom>
        </p:spPr>
        <p:txBody>
          <a:bodyPr>
            <a:noAutofit/>
          </a:bodyPr>
          <a:lstStyle>
            <a:lvl1pPr marL="0" indent="0">
              <a:spcBef>
                <a:spcPts val="0"/>
              </a:spcBef>
              <a:buNone/>
              <a:defRPr sz="2398" b="0">
                <a:solidFill>
                  <a:schemeClr val="tx2"/>
                </a:solidFill>
                <a:latin typeface="+mj-lt"/>
              </a:defRPr>
            </a:lvl1pPr>
            <a:lvl2pPr marL="182379" indent="0">
              <a:buNone/>
              <a:defRPr sz="1798" b="1"/>
            </a:lvl2pPr>
            <a:lvl3pPr marL="444056" indent="0">
              <a:buNone/>
              <a:defRPr sz="1798" b="1"/>
            </a:lvl3pPr>
            <a:lvl4pPr marL="715247" indent="0">
              <a:buNone/>
              <a:defRPr sz="1798" b="1"/>
            </a:lvl4pPr>
            <a:lvl5pPr marL="984852" indent="0">
              <a:buNone/>
              <a:defRPr sz="1798" b="1"/>
            </a:lvl5pPr>
          </a:lstStyle>
          <a:p>
            <a:pPr lvl="0"/>
            <a:r>
              <a:rPr lang="en-US"/>
              <a:t>Click to edit Master text styles</a:t>
            </a:r>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493" y="3429000"/>
            <a:ext cx="3096000" cy="2592388"/>
          </a:xfrm>
          <a:prstGeom prst="rect">
            <a:avLst/>
          </a:prstGeom>
        </p:spPr>
        <p:txBody>
          <a:bodyPr/>
          <a:lstStyle>
            <a:lvl1pPr marL="0" indent="0">
              <a:spcBef>
                <a:spcPts val="0"/>
              </a:spcBef>
              <a:buNone/>
              <a:defRPr sz="1399" b="0"/>
            </a:lvl1pPr>
            <a:lvl2pPr marL="182379" indent="0">
              <a:buNone/>
              <a:defRPr sz="1798" b="1"/>
            </a:lvl2pPr>
            <a:lvl3pPr marL="444056" indent="0">
              <a:buNone/>
              <a:defRPr sz="1798" b="1"/>
            </a:lvl3pPr>
            <a:lvl4pPr marL="715247" indent="0">
              <a:buNone/>
              <a:defRPr sz="1798" b="1"/>
            </a:lvl4pPr>
            <a:lvl5pPr marL="984852" indent="0">
              <a:buNone/>
              <a:defRPr sz="1798" b="1"/>
            </a:lvl5pPr>
          </a:lstStyle>
          <a:p>
            <a:pPr lvl="0"/>
            <a:r>
              <a:rPr lang="en-US"/>
              <a:t>Click to edit Master text styles</a:t>
            </a:r>
          </a:p>
        </p:txBody>
      </p:sp>
      <p:pic>
        <p:nvPicPr>
          <p:cNvPr id="3" name="Picture 2">
            <a:extLst>
              <a:ext uri="{FF2B5EF4-FFF2-40B4-BE49-F238E27FC236}">
                <a16:creationId xmlns:a16="http://schemas.microsoft.com/office/drawing/2014/main" id="{848CB2B2-2DD9-7F32-F62A-BEDD5528EDCB}"/>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421381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ey Message"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pic>
        <p:nvPicPr>
          <p:cNvPr id="3" name="Picture 2">
            <a:extLst>
              <a:ext uri="{FF2B5EF4-FFF2-40B4-BE49-F238E27FC236}">
                <a16:creationId xmlns:a16="http://schemas.microsoft.com/office/drawing/2014/main" id="{D455CE80-E77B-C7E3-CFBE-1E73064C9638}"/>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452843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9" name="Title 8"/>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CB789B9-35D0-EAE8-9C8B-EA68AF64451C}"/>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08963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7CD33-F740-80CC-7ACF-0441E6B582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7F0A71-7A55-7571-37D2-AEF10EB98E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1BF010-E2E9-0232-9549-27AA5EC7F7F0}"/>
              </a:ext>
            </a:extLst>
          </p:cNvPr>
          <p:cNvSpPr>
            <a:spLocks noGrp="1"/>
          </p:cNvSpPr>
          <p:nvPr>
            <p:ph type="dt" sz="half" idx="10"/>
          </p:nvPr>
        </p:nvSpPr>
        <p:spPr/>
        <p:txBody>
          <a:bodyPr/>
          <a:lstStyle/>
          <a:p>
            <a:fld id="{0E4640D5-37C2-47E0-BF70-32A3F77F9ED1}" type="datetimeFigureOut">
              <a:rPr lang="en-GB" smtClean="0"/>
              <a:t>30/10/2025</a:t>
            </a:fld>
            <a:endParaRPr lang="en-GB"/>
          </a:p>
        </p:txBody>
      </p:sp>
      <p:sp>
        <p:nvSpPr>
          <p:cNvPr id="5" name="Footer Placeholder 4">
            <a:extLst>
              <a:ext uri="{FF2B5EF4-FFF2-40B4-BE49-F238E27FC236}">
                <a16:creationId xmlns:a16="http://schemas.microsoft.com/office/drawing/2014/main" id="{2EF848CC-5A01-7A90-E071-A23FE04407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4909F6-7A6C-1B0A-0073-45AD9064284D}"/>
              </a:ext>
            </a:extLst>
          </p:cNvPr>
          <p:cNvSpPr>
            <a:spLocks noGrp="1"/>
          </p:cNvSpPr>
          <p:nvPr>
            <p:ph type="sldNum" sz="quarter" idx="12"/>
          </p:nvPr>
        </p:nvSpPr>
        <p:spPr/>
        <p:txBody>
          <a:bodyPr/>
          <a:lstStyle/>
          <a:p>
            <a:fld id="{7F110D78-1232-49C9-A3C8-E2AACD2C5B56}" type="slidenum">
              <a:rPr lang="en-GB" smtClean="0"/>
              <a:t>‹#›</a:t>
            </a:fld>
            <a:endParaRPr lang="en-GB"/>
          </a:p>
        </p:txBody>
      </p:sp>
    </p:spTree>
    <p:extLst>
      <p:ext uri="{BB962C8B-B14F-4D97-AF65-F5344CB8AC3E}">
        <p14:creationId xmlns:p14="http://schemas.microsoft.com/office/powerpoint/2010/main" val="417458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F124-A786-50F3-1CCA-EFBA1D80B8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FB11B9-3F0C-530D-F3CF-E6D9EDAD18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FE3A99-ADD3-F3AF-1855-74D10C31D537}"/>
              </a:ext>
            </a:extLst>
          </p:cNvPr>
          <p:cNvSpPr>
            <a:spLocks noGrp="1"/>
          </p:cNvSpPr>
          <p:nvPr>
            <p:ph type="dt" sz="half" idx="10"/>
          </p:nvPr>
        </p:nvSpPr>
        <p:spPr/>
        <p:txBody>
          <a:bodyPr/>
          <a:lstStyle/>
          <a:p>
            <a:fld id="{0E4640D5-37C2-47E0-BF70-32A3F77F9ED1}" type="datetimeFigureOut">
              <a:rPr lang="en-GB" smtClean="0"/>
              <a:t>30/10/2025</a:t>
            </a:fld>
            <a:endParaRPr lang="en-GB"/>
          </a:p>
        </p:txBody>
      </p:sp>
      <p:sp>
        <p:nvSpPr>
          <p:cNvPr id="5" name="Footer Placeholder 4">
            <a:extLst>
              <a:ext uri="{FF2B5EF4-FFF2-40B4-BE49-F238E27FC236}">
                <a16:creationId xmlns:a16="http://schemas.microsoft.com/office/drawing/2014/main" id="{4D99B3AC-F3DB-8573-9BE8-25AED95486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27ADF7-35C2-851A-E71E-4C81A977F122}"/>
              </a:ext>
            </a:extLst>
          </p:cNvPr>
          <p:cNvSpPr>
            <a:spLocks noGrp="1"/>
          </p:cNvSpPr>
          <p:nvPr>
            <p:ph type="sldNum" sz="quarter" idx="12"/>
          </p:nvPr>
        </p:nvSpPr>
        <p:spPr/>
        <p:txBody>
          <a:bodyPr/>
          <a:lstStyle/>
          <a:p>
            <a:fld id="{7F110D78-1232-49C9-A3C8-E2AACD2C5B56}" type="slidenum">
              <a:rPr lang="en-GB" smtClean="0"/>
              <a:t>‹#›</a:t>
            </a:fld>
            <a:endParaRPr lang="en-GB"/>
          </a:p>
        </p:txBody>
      </p:sp>
    </p:spTree>
    <p:extLst>
      <p:ext uri="{BB962C8B-B14F-4D97-AF65-F5344CB8AC3E}">
        <p14:creationId xmlns:p14="http://schemas.microsoft.com/office/powerpoint/2010/main" val="400115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67DB-AAE5-F8F7-D321-B0DC492C21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0B55A2-A2DB-FFB1-88EE-C1A1290FF3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EEED7F-677B-F5C4-0D67-8CCF18E311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B1B58A-8282-C4EE-E1D2-293A3C669511}"/>
              </a:ext>
            </a:extLst>
          </p:cNvPr>
          <p:cNvSpPr>
            <a:spLocks noGrp="1"/>
          </p:cNvSpPr>
          <p:nvPr>
            <p:ph type="dt" sz="half" idx="10"/>
          </p:nvPr>
        </p:nvSpPr>
        <p:spPr/>
        <p:txBody>
          <a:bodyPr/>
          <a:lstStyle/>
          <a:p>
            <a:fld id="{0E4640D5-37C2-47E0-BF70-32A3F77F9ED1}" type="datetimeFigureOut">
              <a:rPr lang="en-GB" smtClean="0"/>
              <a:t>30/10/2025</a:t>
            </a:fld>
            <a:endParaRPr lang="en-GB"/>
          </a:p>
        </p:txBody>
      </p:sp>
      <p:sp>
        <p:nvSpPr>
          <p:cNvPr id="6" name="Footer Placeholder 5">
            <a:extLst>
              <a:ext uri="{FF2B5EF4-FFF2-40B4-BE49-F238E27FC236}">
                <a16:creationId xmlns:a16="http://schemas.microsoft.com/office/drawing/2014/main" id="{EA88BFB0-57F1-4C3E-590C-7DF07E7BFA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FA7C95-B67A-9483-3C5C-2C8D6AD843E0}"/>
              </a:ext>
            </a:extLst>
          </p:cNvPr>
          <p:cNvSpPr>
            <a:spLocks noGrp="1"/>
          </p:cNvSpPr>
          <p:nvPr>
            <p:ph type="sldNum" sz="quarter" idx="12"/>
          </p:nvPr>
        </p:nvSpPr>
        <p:spPr/>
        <p:txBody>
          <a:bodyPr/>
          <a:lstStyle/>
          <a:p>
            <a:fld id="{7F110D78-1232-49C9-A3C8-E2AACD2C5B56}" type="slidenum">
              <a:rPr lang="en-GB" smtClean="0"/>
              <a:t>‹#›</a:t>
            </a:fld>
            <a:endParaRPr lang="en-GB"/>
          </a:p>
        </p:txBody>
      </p:sp>
    </p:spTree>
    <p:extLst>
      <p:ext uri="{BB962C8B-B14F-4D97-AF65-F5344CB8AC3E}">
        <p14:creationId xmlns:p14="http://schemas.microsoft.com/office/powerpoint/2010/main" val="208608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976D-15A0-48BE-A5B5-6DB7B96FB0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52565F-8531-EC37-3E5D-9665D7DE76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EA0D29-F1CD-FBCA-285C-24D6601AE9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D619BD-19B6-01A5-99F9-80BB387F0B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BA8757-AAE0-182A-6CA5-446EA2057A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E228E0-B248-7FB9-EEC0-3F79F8B398CE}"/>
              </a:ext>
            </a:extLst>
          </p:cNvPr>
          <p:cNvSpPr>
            <a:spLocks noGrp="1"/>
          </p:cNvSpPr>
          <p:nvPr>
            <p:ph type="dt" sz="half" idx="10"/>
          </p:nvPr>
        </p:nvSpPr>
        <p:spPr/>
        <p:txBody>
          <a:bodyPr/>
          <a:lstStyle/>
          <a:p>
            <a:fld id="{0E4640D5-37C2-47E0-BF70-32A3F77F9ED1}" type="datetimeFigureOut">
              <a:rPr lang="en-GB" smtClean="0"/>
              <a:t>30/10/2025</a:t>
            </a:fld>
            <a:endParaRPr lang="en-GB"/>
          </a:p>
        </p:txBody>
      </p:sp>
      <p:sp>
        <p:nvSpPr>
          <p:cNvPr id="8" name="Footer Placeholder 7">
            <a:extLst>
              <a:ext uri="{FF2B5EF4-FFF2-40B4-BE49-F238E27FC236}">
                <a16:creationId xmlns:a16="http://schemas.microsoft.com/office/drawing/2014/main" id="{91C830D1-260D-F30B-53A8-4C6BB1B34D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D1B69F-1F40-5204-0D8A-897C04D0BF7B}"/>
              </a:ext>
            </a:extLst>
          </p:cNvPr>
          <p:cNvSpPr>
            <a:spLocks noGrp="1"/>
          </p:cNvSpPr>
          <p:nvPr>
            <p:ph type="sldNum" sz="quarter" idx="12"/>
          </p:nvPr>
        </p:nvSpPr>
        <p:spPr/>
        <p:txBody>
          <a:bodyPr/>
          <a:lstStyle/>
          <a:p>
            <a:fld id="{7F110D78-1232-49C9-A3C8-E2AACD2C5B56}" type="slidenum">
              <a:rPr lang="en-GB" smtClean="0"/>
              <a:t>‹#›</a:t>
            </a:fld>
            <a:endParaRPr lang="en-GB"/>
          </a:p>
        </p:txBody>
      </p:sp>
    </p:spTree>
    <p:extLst>
      <p:ext uri="{BB962C8B-B14F-4D97-AF65-F5344CB8AC3E}">
        <p14:creationId xmlns:p14="http://schemas.microsoft.com/office/powerpoint/2010/main" val="2593874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3D78E-D1DA-075E-AD32-5B02F4BE86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FB7971-897A-E981-57F3-CC0F2123E997}"/>
              </a:ext>
            </a:extLst>
          </p:cNvPr>
          <p:cNvSpPr>
            <a:spLocks noGrp="1"/>
          </p:cNvSpPr>
          <p:nvPr>
            <p:ph type="dt" sz="half" idx="10"/>
          </p:nvPr>
        </p:nvSpPr>
        <p:spPr/>
        <p:txBody>
          <a:bodyPr/>
          <a:lstStyle/>
          <a:p>
            <a:fld id="{0E4640D5-37C2-47E0-BF70-32A3F77F9ED1}" type="datetimeFigureOut">
              <a:rPr lang="en-GB" smtClean="0"/>
              <a:t>30/10/2025</a:t>
            </a:fld>
            <a:endParaRPr lang="en-GB"/>
          </a:p>
        </p:txBody>
      </p:sp>
      <p:sp>
        <p:nvSpPr>
          <p:cNvPr id="4" name="Footer Placeholder 3">
            <a:extLst>
              <a:ext uri="{FF2B5EF4-FFF2-40B4-BE49-F238E27FC236}">
                <a16:creationId xmlns:a16="http://schemas.microsoft.com/office/drawing/2014/main" id="{1F7D76EF-FD0A-728E-EEDA-A71AA1DF4E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9528F5-E289-ECA8-BD99-146A40403F77}"/>
              </a:ext>
            </a:extLst>
          </p:cNvPr>
          <p:cNvSpPr>
            <a:spLocks noGrp="1"/>
          </p:cNvSpPr>
          <p:nvPr>
            <p:ph type="sldNum" sz="quarter" idx="12"/>
          </p:nvPr>
        </p:nvSpPr>
        <p:spPr/>
        <p:txBody>
          <a:bodyPr/>
          <a:lstStyle/>
          <a:p>
            <a:fld id="{7F110D78-1232-49C9-A3C8-E2AACD2C5B56}" type="slidenum">
              <a:rPr lang="en-GB" smtClean="0"/>
              <a:t>‹#›</a:t>
            </a:fld>
            <a:endParaRPr lang="en-GB"/>
          </a:p>
        </p:txBody>
      </p:sp>
    </p:spTree>
    <p:extLst>
      <p:ext uri="{BB962C8B-B14F-4D97-AF65-F5344CB8AC3E}">
        <p14:creationId xmlns:p14="http://schemas.microsoft.com/office/powerpoint/2010/main" val="173205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E2E09-F26A-360B-15DA-17A2DC42AAB9}"/>
              </a:ext>
            </a:extLst>
          </p:cNvPr>
          <p:cNvSpPr>
            <a:spLocks noGrp="1"/>
          </p:cNvSpPr>
          <p:nvPr>
            <p:ph type="dt" sz="half" idx="10"/>
          </p:nvPr>
        </p:nvSpPr>
        <p:spPr/>
        <p:txBody>
          <a:bodyPr/>
          <a:lstStyle/>
          <a:p>
            <a:fld id="{0E4640D5-37C2-47E0-BF70-32A3F77F9ED1}" type="datetimeFigureOut">
              <a:rPr lang="en-GB" smtClean="0"/>
              <a:t>30/10/2025</a:t>
            </a:fld>
            <a:endParaRPr lang="en-GB"/>
          </a:p>
        </p:txBody>
      </p:sp>
      <p:sp>
        <p:nvSpPr>
          <p:cNvPr id="3" name="Footer Placeholder 2">
            <a:extLst>
              <a:ext uri="{FF2B5EF4-FFF2-40B4-BE49-F238E27FC236}">
                <a16:creationId xmlns:a16="http://schemas.microsoft.com/office/drawing/2014/main" id="{9361CADE-C30F-51B7-4C84-A7EE2F5D96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CB7CED-4D0A-5C49-6223-078FC8E38ED8}"/>
              </a:ext>
            </a:extLst>
          </p:cNvPr>
          <p:cNvSpPr>
            <a:spLocks noGrp="1"/>
          </p:cNvSpPr>
          <p:nvPr>
            <p:ph type="sldNum" sz="quarter" idx="12"/>
          </p:nvPr>
        </p:nvSpPr>
        <p:spPr/>
        <p:txBody>
          <a:bodyPr/>
          <a:lstStyle/>
          <a:p>
            <a:fld id="{7F110D78-1232-49C9-A3C8-E2AACD2C5B56}" type="slidenum">
              <a:rPr lang="en-GB" smtClean="0"/>
              <a:t>‹#›</a:t>
            </a:fld>
            <a:endParaRPr lang="en-GB"/>
          </a:p>
        </p:txBody>
      </p:sp>
    </p:spTree>
    <p:extLst>
      <p:ext uri="{BB962C8B-B14F-4D97-AF65-F5344CB8AC3E}">
        <p14:creationId xmlns:p14="http://schemas.microsoft.com/office/powerpoint/2010/main" val="324293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0CAE-A635-3C32-A8C2-6155D1BB5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843F82-13CB-F01D-5FA7-CCD87CA050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E564285-11DE-26A7-D3BF-D649D9860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1671DC-0361-0270-A2EA-62513524DDE4}"/>
              </a:ext>
            </a:extLst>
          </p:cNvPr>
          <p:cNvSpPr>
            <a:spLocks noGrp="1"/>
          </p:cNvSpPr>
          <p:nvPr>
            <p:ph type="dt" sz="half" idx="10"/>
          </p:nvPr>
        </p:nvSpPr>
        <p:spPr/>
        <p:txBody>
          <a:bodyPr/>
          <a:lstStyle/>
          <a:p>
            <a:fld id="{0E4640D5-37C2-47E0-BF70-32A3F77F9ED1}" type="datetimeFigureOut">
              <a:rPr lang="en-GB" smtClean="0"/>
              <a:t>30/10/2025</a:t>
            </a:fld>
            <a:endParaRPr lang="en-GB"/>
          </a:p>
        </p:txBody>
      </p:sp>
      <p:sp>
        <p:nvSpPr>
          <p:cNvPr id="6" name="Footer Placeholder 5">
            <a:extLst>
              <a:ext uri="{FF2B5EF4-FFF2-40B4-BE49-F238E27FC236}">
                <a16:creationId xmlns:a16="http://schemas.microsoft.com/office/drawing/2014/main" id="{A072F310-6AD4-D0F4-ACC1-C0EA23BB9E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6E763-0292-9066-213A-820F1D0029E9}"/>
              </a:ext>
            </a:extLst>
          </p:cNvPr>
          <p:cNvSpPr>
            <a:spLocks noGrp="1"/>
          </p:cNvSpPr>
          <p:nvPr>
            <p:ph type="sldNum" sz="quarter" idx="12"/>
          </p:nvPr>
        </p:nvSpPr>
        <p:spPr/>
        <p:txBody>
          <a:bodyPr/>
          <a:lstStyle/>
          <a:p>
            <a:fld id="{7F110D78-1232-49C9-A3C8-E2AACD2C5B56}" type="slidenum">
              <a:rPr lang="en-GB" smtClean="0"/>
              <a:t>‹#›</a:t>
            </a:fld>
            <a:endParaRPr lang="en-GB"/>
          </a:p>
        </p:txBody>
      </p:sp>
    </p:spTree>
    <p:extLst>
      <p:ext uri="{BB962C8B-B14F-4D97-AF65-F5344CB8AC3E}">
        <p14:creationId xmlns:p14="http://schemas.microsoft.com/office/powerpoint/2010/main" val="157210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2DBE0-656B-D60B-6E45-9090074685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3FA462-1C53-9727-26CA-8A3AAE9A3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FB8FD2-FDB8-B110-48D1-D7402C87E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688411-C4AB-827A-679C-029DF75399CB}"/>
              </a:ext>
            </a:extLst>
          </p:cNvPr>
          <p:cNvSpPr>
            <a:spLocks noGrp="1"/>
          </p:cNvSpPr>
          <p:nvPr>
            <p:ph type="dt" sz="half" idx="10"/>
          </p:nvPr>
        </p:nvSpPr>
        <p:spPr/>
        <p:txBody>
          <a:bodyPr/>
          <a:lstStyle/>
          <a:p>
            <a:fld id="{0E4640D5-37C2-47E0-BF70-32A3F77F9ED1}" type="datetimeFigureOut">
              <a:rPr lang="en-GB" smtClean="0"/>
              <a:t>30/10/2025</a:t>
            </a:fld>
            <a:endParaRPr lang="en-GB"/>
          </a:p>
        </p:txBody>
      </p:sp>
      <p:sp>
        <p:nvSpPr>
          <p:cNvPr id="6" name="Footer Placeholder 5">
            <a:extLst>
              <a:ext uri="{FF2B5EF4-FFF2-40B4-BE49-F238E27FC236}">
                <a16:creationId xmlns:a16="http://schemas.microsoft.com/office/drawing/2014/main" id="{6BA762D5-3213-8AC2-0B67-BC3E1073C7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D56C78-CFCB-3611-8514-EAF4CE6A4741}"/>
              </a:ext>
            </a:extLst>
          </p:cNvPr>
          <p:cNvSpPr>
            <a:spLocks noGrp="1"/>
          </p:cNvSpPr>
          <p:nvPr>
            <p:ph type="sldNum" sz="quarter" idx="12"/>
          </p:nvPr>
        </p:nvSpPr>
        <p:spPr/>
        <p:txBody>
          <a:bodyPr/>
          <a:lstStyle/>
          <a:p>
            <a:fld id="{7F110D78-1232-49C9-A3C8-E2AACD2C5B56}" type="slidenum">
              <a:rPr lang="en-GB" smtClean="0"/>
              <a:t>‹#›</a:t>
            </a:fld>
            <a:endParaRPr lang="en-GB"/>
          </a:p>
        </p:txBody>
      </p:sp>
    </p:spTree>
    <p:extLst>
      <p:ext uri="{BB962C8B-B14F-4D97-AF65-F5344CB8AC3E}">
        <p14:creationId xmlns:p14="http://schemas.microsoft.com/office/powerpoint/2010/main" val="398826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CC16DB-6C45-9A24-AA8F-31B75CF5BD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379069-D40A-F0CF-9ABB-A5AD4327B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1B88BA-F4A1-B6D2-B382-4AD1E85BD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4640D5-37C2-47E0-BF70-32A3F77F9ED1}" type="datetimeFigureOut">
              <a:rPr lang="en-GB" smtClean="0"/>
              <a:t>30/10/2025</a:t>
            </a:fld>
            <a:endParaRPr lang="en-GB"/>
          </a:p>
        </p:txBody>
      </p:sp>
      <p:sp>
        <p:nvSpPr>
          <p:cNvPr id="5" name="Footer Placeholder 4">
            <a:extLst>
              <a:ext uri="{FF2B5EF4-FFF2-40B4-BE49-F238E27FC236}">
                <a16:creationId xmlns:a16="http://schemas.microsoft.com/office/drawing/2014/main" id="{72E9637C-9AB4-B568-667A-FE210722DF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25216F6-6128-9B20-BD93-1B98F652EA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110D78-1232-49C9-A3C8-E2AACD2C5B56}" type="slidenum">
              <a:rPr lang="en-GB" smtClean="0"/>
              <a:t>‹#›</a:t>
            </a:fld>
            <a:endParaRPr lang="en-GB"/>
          </a:p>
        </p:txBody>
      </p:sp>
    </p:spTree>
    <p:extLst>
      <p:ext uri="{BB962C8B-B14F-4D97-AF65-F5344CB8AC3E}">
        <p14:creationId xmlns:p14="http://schemas.microsoft.com/office/powerpoint/2010/main" val="3455018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22.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tags" Target="../tags/tag23.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image" Target="../media/image6.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5.emf"/><Relationship Id="rId5" Type="http://schemas.openxmlformats.org/officeDocument/2006/relationships/oleObject" Target="../embeddings/oleObject1.bin"/><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customXml" Target="../ink/ink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6AED6-7E79-E1A6-141D-3D30229E8A70}"/>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9C51466-6FE9-F6AD-1397-F8030828FA28}"/>
              </a:ext>
            </a:extLst>
          </p:cNvPr>
          <p:cNvPicPr>
            <a:picLocks noGrp="1" noChangeAspect="1"/>
          </p:cNvPicPr>
          <p:nvPr>
            <p:ph type="pic" sz="quarter" idx="16"/>
            <p:custDataLst>
              <p:tags r:id="rId1"/>
            </p:custDataLst>
          </p:nvPr>
        </p:nvPicPr>
        <p:blipFill>
          <a:blip r:embed="rId3">
            <a:extLst>
              <a:ext uri="{28A0092B-C50C-407E-A947-70E740481C1C}">
                <a14:useLocalDpi xmlns:a14="http://schemas.microsoft.com/office/drawing/2010/main" val="0"/>
              </a:ext>
            </a:extLst>
          </a:blip>
          <a:srcRect/>
          <a:stretch>
            <a:fillRect/>
          </a:stretch>
        </p:blipFill>
        <p:spPr/>
      </p:pic>
      <p:sp>
        <p:nvSpPr>
          <p:cNvPr id="4" name="Title 3">
            <a:extLst>
              <a:ext uri="{FF2B5EF4-FFF2-40B4-BE49-F238E27FC236}">
                <a16:creationId xmlns:a16="http://schemas.microsoft.com/office/drawing/2014/main" id="{B9B2F63B-7398-9016-7452-AE4206B32FDC}"/>
              </a:ext>
            </a:extLst>
          </p:cNvPr>
          <p:cNvSpPr>
            <a:spLocks noGrp="1"/>
          </p:cNvSpPr>
          <p:nvPr>
            <p:ph type="title"/>
          </p:nvPr>
        </p:nvSpPr>
        <p:spPr>
          <a:xfrm>
            <a:off x="881525" y="1334322"/>
            <a:ext cx="11017250" cy="1296168"/>
          </a:xfrm>
        </p:spPr>
        <p:txBody>
          <a:bodyPr/>
          <a:lstStyle/>
          <a:p>
            <a:r>
              <a:rPr lang="en-GB" dirty="0"/>
              <a:t>Breakout session </a:t>
            </a:r>
            <a:br>
              <a:rPr lang="en-GB" dirty="0"/>
            </a:br>
            <a:r>
              <a:rPr lang="en-GB" dirty="0"/>
              <a:t>“The Weight is over” </a:t>
            </a:r>
            <a:br>
              <a:rPr lang="en-GB" dirty="0"/>
            </a:br>
            <a:r>
              <a:rPr lang="en-GB" dirty="0"/>
              <a:t>	Part 2</a:t>
            </a:r>
          </a:p>
        </p:txBody>
      </p:sp>
      <p:sp>
        <p:nvSpPr>
          <p:cNvPr id="3" name="TextBox 2">
            <a:extLst>
              <a:ext uri="{FF2B5EF4-FFF2-40B4-BE49-F238E27FC236}">
                <a16:creationId xmlns:a16="http://schemas.microsoft.com/office/drawing/2014/main" id="{57075309-FA51-D90F-24DC-4996A4A7C975}"/>
              </a:ext>
            </a:extLst>
          </p:cNvPr>
          <p:cNvSpPr txBox="1"/>
          <p:nvPr/>
        </p:nvSpPr>
        <p:spPr>
          <a:xfrm>
            <a:off x="392818" y="4875594"/>
            <a:ext cx="6213762" cy="923330"/>
          </a:xfrm>
          <a:prstGeom prst="rect">
            <a:avLst/>
          </a:prstGeom>
          <a:noFill/>
        </p:spPr>
        <p:txBody>
          <a:bodyPr wrap="square">
            <a:spAutoFit/>
          </a:bodyPr>
          <a:lstStyle/>
          <a:p>
            <a:pPr marL="0" indent="0">
              <a:buNone/>
            </a:pPr>
            <a:r>
              <a:rPr lang="en-US" sz="1800" dirty="0">
                <a:solidFill>
                  <a:schemeClr val="bg1"/>
                </a:solidFill>
              </a:rPr>
              <a:t>Dr. Debbie Smith.                                                </a:t>
            </a:r>
          </a:p>
          <a:p>
            <a:pPr marL="0" indent="0">
              <a:buNone/>
            </a:pPr>
            <a:r>
              <a:rPr lang="en-US" sz="1800" dirty="0">
                <a:solidFill>
                  <a:schemeClr val="bg1"/>
                </a:solidFill>
              </a:rPr>
              <a:t>EMEA Chief Medical Officer</a:t>
            </a:r>
          </a:p>
          <a:p>
            <a:pPr marL="0" indent="0">
              <a:buNone/>
            </a:pPr>
            <a:endParaRPr lang="en-US" dirty="0">
              <a:solidFill>
                <a:schemeClr val="bg1"/>
              </a:solidFill>
            </a:endParaRPr>
          </a:p>
        </p:txBody>
      </p:sp>
      <p:pic>
        <p:nvPicPr>
          <p:cNvPr id="6" name="Picture 5">
            <a:extLst>
              <a:ext uri="{FF2B5EF4-FFF2-40B4-BE49-F238E27FC236}">
                <a16:creationId xmlns:a16="http://schemas.microsoft.com/office/drawing/2014/main" id="{BBE16D27-AE49-6A79-192E-6A8781795C5E}"/>
              </a:ext>
            </a:extLst>
          </p:cNvPr>
          <p:cNvPicPr>
            <a:picLocks noChangeAspect="1"/>
          </p:cNvPicPr>
          <p:nvPr/>
        </p:nvPicPr>
        <p:blipFill>
          <a:blip r:embed="rId4"/>
          <a:stretch>
            <a:fillRect/>
          </a:stretch>
        </p:blipFill>
        <p:spPr>
          <a:xfrm>
            <a:off x="474845" y="5571304"/>
            <a:ext cx="2537296" cy="875704"/>
          </a:xfrm>
          <a:prstGeom prst="rect">
            <a:avLst/>
          </a:prstGeom>
        </p:spPr>
      </p:pic>
    </p:spTree>
    <p:extLst>
      <p:ext uri="{BB962C8B-B14F-4D97-AF65-F5344CB8AC3E}">
        <p14:creationId xmlns:p14="http://schemas.microsoft.com/office/powerpoint/2010/main" val="240970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141E8-7949-275E-EB67-431208C910CB}"/>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E99B1666-E61C-8C93-88CC-9EB85148FC0E}"/>
              </a:ext>
            </a:extLst>
          </p:cNvPr>
          <p:cNvSpPr/>
          <p:nvPr/>
        </p:nvSpPr>
        <p:spPr>
          <a:xfrm>
            <a:off x="0" y="0"/>
            <a:ext cx="12192000" cy="2060848"/>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wissReSans" pitchFamily="34" charset="0"/>
            </a:endParaRPr>
          </a:p>
        </p:txBody>
      </p:sp>
      <p:sp>
        <p:nvSpPr>
          <p:cNvPr id="3" name="Slide Number Placeholder 2">
            <a:extLst>
              <a:ext uri="{FF2B5EF4-FFF2-40B4-BE49-F238E27FC236}">
                <a16:creationId xmlns:a16="http://schemas.microsoft.com/office/drawing/2014/main" id="{5817D48A-5D48-C4FB-1DCC-BF87325292DA}"/>
              </a:ext>
            </a:extLst>
          </p:cNvPr>
          <p:cNvSpPr>
            <a:spLocks noGrp="1"/>
          </p:cNvSpPr>
          <p:nvPr>
            <p:ph type="sldNum" sz="quarter" idx="12"/>
          </p:nvPr>
        </p:nvSpPr>
        <p:spPr>
          <a:xfrm>
            <a:off x="11414762" y="6472512"/>
            <a:ext cx="287008" cy="182562"/>
          </a:xfrm>
        </p:spPr>
        <p:txBody>
          <a:bodyPr/>
          <a:lstStyle/>
          <a:p>
            <a:fld id="{5E4D2043-7E31-4A53-BD33-72A88E682172}" type="slidenum">
              <a:rPr lang="en-GB" smtClean="0"/>
              <a:pPr/>
              <a:t>10</a:t>
            </a:fld>
            <a:endParaRPr lang="en-GB"/>
          </a:p>
        </p:txBody>
      </p:sp>
      <p:sp>
        <p:nvSpPr>
          <p:cNvPr id="13" name="Title 12">
            <a:extLst>
              <a:ext uri="{FF2B5EF4-FFF2-40B4-BE49-F238E27FC236}">
                <a16:creationId xmlns:a16="http://schemas.microsoft.com/office/drawing/2014/main" id="{B05208BB-02BD-6838-282B-A03466892650}"/>
              </a:ext>
            </a:extLst>
          </p:cNvPr>
          <p:cNvSpPr>
            <a:spLocks noGrp="1"/>
          </p:cNvSpPr>
          <p:nvPr>
            <p:ph type="title"/>
          </p:nvPr>
        </p:nvSpPr>
        <p:spPr>
          <a:xfrm>
            <a:off x="695325" y="900000"/>
            <a:ext cx="11017250" cy="692647"/>
          </a:xfrm>
        </p:spPr>
        <p:txBody>
          <a:bodyPr>
            <a:normAutofit fontScale="90000"/>
          </a:bodyPr>
          <a:lstStyle/>
          <a:p>
            <a:r>
              <a:rPr lang="en-GB" sz="2000"/>
              <a:t>DI Pilot: </a:t>
            </a:r>
            <a:br>
              <a:rPr lang="en-GB" sz="2000"/>
            </a:br>
            <a:r>
              <a:rPr lang="en-US" sz="2000" b="1">
                <a:solidFill>
                  <a:schemeClr val="bg2"/>
                </a:solidFill>
                <a:latin typeface="SwissReSans Light" panose="020B0504020202020204" pitchFamily="34" charset="0"/>
              </a:rPr>
              <a:t>5 </a:t>
            </a:r>
            <a:r>
              <a:rPr lang="en-US" sz="2000">
                <a:solidFill>
                  <a:schemeClr val="bg1"/>
                </a:solidFill>
                <a:latin typeface="SwissReSans Light" panose="020B0504020202020204" pitchFamily="34" charset="0"/>
              </a:rPr>
              <a:t>of 14 completed referrals have </a:t>
            </a:r>
            <a:r>
              <a:rPr lang="en-US" sz="2000" b="1">
                <a:solidFill>
                  <a:schemeClr val="bg2"/>
                </a:solidFill>
                <a:latin typeface="SwissReSans Light" panose="020B0504020202020204" pitchFamily="34" charset="0"/>
              </a:rPr>
              <a:t>successfully RTW</a:t>
            </a:r>
            <a:br>
              <a:rPr lang="en-GB" sz="2000">
                <a:solidFill>
                  <a:schemeClr val="bg1"/>
                </a:solidFill>
                <a:latin typeface="SwissReSans Light" panose="020B0504020202020204" pitchFamily="34" charset="0"/>
              </a:rPr>
            </a:br>
            <a:endParaRPr lang="en-GB" sz="2000"/>
          </a:p>
        </p:txBody>
      </p:sp>
      <p:grpSp>
        <p:nvGrpSpPr>
          <p:cNvPr id="102" name="Group 101">
            <a:extLst>
              <a:ext uri="{FF2B5EF4-FFF2-40B4-BE49-F238E27FC236}">
                <a16:creationId xmlns:a16="http://schemas.microsoft.com/office/drawing/2014/main" id="{B794D247-085C-EC57-224B-3A7AB6D59459}"/>
              </a:ext>
            </a:extLst>
          </p:cNvPr>
          <p:cNvGrpSpPr>
            <a:grpSpLocks noChangeAspect="1"/>
          </p:cNvGrpSpPr>
          <p:nvPr/>
        </p:nvGrpSpPr>
        <p:grpSpPr>
          <a:xfrm>
            <a:off x="1725303" y="2654585"/>
            <a:ext cx="8030679" cy="3924000"/>
            <a:chOff x="1957474" y="2362863"/>
            <a:chExt cx="9305903" cy="4547108"/>
          </a:xfrm>
        </p:grpSpPr>
        <p:cxnSp>
          <p:nvCxnSpPr>
            <p:cNvPr id="10" name="Straight Arrow Connector 9">
              <a:extLst>
                <a:ext uri="{FF2B5EF4-FFF2-40B4-BE49-F238E27FC236}">
                  <a16:creationId xmlns:a16="http://schemas.microsoft.com/office/drawing/2014/main" id="{290BE9D6-0B75-7839-6CF1-5849C2333455}"/>
                </a:ext>
              </a:extLst>
            </p:cNvPr>
            <p:cNvCxnSpPr>
              <a:cxnSpLocks/>
            </p:cNvCxnSpPr>
            <p:nvPr/>
          </p:nvCxnSpPr>
          <p:spPr>
            <a:xfrm>
              <a:off x="1963694" y="2476377"/>
              <a:ext cx="1296144" cy="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52C7945-1389-314F-430C-FB326455C448}"/>
                </a:ext>
              </a:extLst>
            </p:cNvPr>
            <p:cNvCxnSpPr>
              <a:cxnSpLocks/>
            </p:cNvCxnSpPr>
            <p:nvPr/>
          </p:nvCxnSpPr>
          <p:spPr>
            <a:xfrm>
              <a:off x="1963694" y="2764409"/>
              <a:ext cx="1296144" cy="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BDF42D5-7CF4-088C-2DDE-A471D0B0274F}"/>
                </a:ext>
              </a:extLst>
            </p:cNvPr>
            <p:cNvCxnSpPr>
              <a:cxnSpLocks/>
            </p:cNvCxnSpPr>
            <p:nvPr/>
          </p:nvCxnSpPr>
          <p:spPr>
            <a:xfrm>
              <a:off x="1957474" y="3628505"/>
              <a:ext cx="8784976" cy="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8D0D38B-96CD-E18E-B9AB-3061E04130D5}"/>
                </a:ext>
              </a:extLst>
            </p:cNvPr>
            <p:cNvCxnSpPr/>
            <p:nvPr/>
          </p:nvCxnSpPr>
          <p:spPr>
            <a:xfrm>
              <a:off x="1963694" y="3340473"/>
              <a:ext cx="3024000" cy="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9B90BB5-2AF6-43D0-CD0B-26585119013F}"/>
                </a:ext>
              </a:extLst>
            </p:cNvPr>
            <p:cNvCxnSpPr/>
            <p:nvPr/>
          </p:nvCxnSpPr>
          <p:spPr>
            <a:xfrm>
              <a:off x="1957474" y="3052441"/>
              <a:ext cx="3024000" cy="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ADE7BF5-A236-795E-242C-A5917F65176F}"/>
                </a:ext>
              </a:extLst>
            </p:cNvPr>
            <p:cNvCxnSpPr>
              <a:cxnSpLocks/>
            </p:cNvCxnSpPr>
            <p:nvPr/>
          </p:nvCxnSpPr>
          <p:spPr>
            <a:xfrm>
              <a:off x="1957474" y="3916537"/>
              <a:ext cx="8925836" cy="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15D4FAA-69FE-39A0-D536-87050EAAB936}"/>
                </a:ext>
              </a:extLst>
            </p:cNvPr>
            <p:cNvCxnSpPr>
              <a:cxnSpLocks/>
            </p:cNvCxnSpPr>
            <p:nvPr/>
          </p:nvCxnSpPr>
          <p:spPr>
            <a:xfrm>
              <a:off x="1963694" y="4204569"/>
              <a:ext cx="1678564"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7C9427D-0847-A8EF-1064-0B25FD2E1F70}"/>
                </a:ext>
              </a:extLst>
            </p:cNvPr>
            <p:cNvCxnSpPr>
              <a:cxnSpLocks/>
            </p:cNvCxnSpPr>
            <p:nvPr/>
          </p:nvCxnSpPr>
          <p:spPr>
            <a:xfrm>
              <a:off x="1963694" y="4492601"/>
              <a:ext cx="2326636"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13E7FB0-CD8D-9F62-9F04-7390120D53C6}"/>
                </a:ext>
              </a:extLst>
            </p:cNvPr>
            <p:cNvCxnSpPr>
              <a:cxnSpLocks/>
            </p:cNvCxnSpPr>
            <p:nvPr/>
          </p:nvCxnSpPr>
          <p:spPr>
            <a:xfrm>
              <a:off x="1963694" y="4780634"/>
              <a:ext cx="2377845"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0EBC718-3FA0-B8FB-98C2-CD3CBEFD8A2D}"/>
                </a:ext>
              </a:extLst>
            </p:cNvPr>
            <p:cNvCxnSpPr>
              <a:cxnSpLocks/>
            </p:cNvCxnSpPr>
            <p:nvPr/>
          </p:nvCxnSpPr>
          <p:spPr>
            <a:xfrm>
              <a:off x="1963694" y="5068665"/>
              <a:ext cx="4530284"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B2A1C7C-BC0D-AAD1-D786-7DC881F16C98}"/>
                </a:ext>
              </a:extLst>
            </p:cNvPr>
            <p:cNvCxnSpPr>
              <a:cxnSpLocks/>
            </p:cNvCxnSpPr>
            <p:nvPr/>
          </p:nvCxnSpPr>
          <p:spPr>
            <a:xfrm>
              <a:off x="1970194" y="5346604"/>
              <a:ext cx="6696744"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E6BB3C3-E07B-A548-5ED3-0B556F29A1D4}"/>
                </a:ext>
              </a:extLst>
            </p:cNvPr>
            <p:cNvCxnSpPr>
              <a:cxnSpLocks/>
            </p:cNvCxnSpPr>
            <p:nvPr/>
          </p:nvCxnSpPr>
          <p:spPr>
            <a:xfrm>
              <a:off x="1970194" y="5604079"/>
              <a:ext cx="6696744"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E05DAB5-FF1A-96CC-681D-7E8225BA14A7}"/>
                </a:ext>
              </a:extLst>
            </p:cNvPr>
            <p:cNvCxnSpPr>
              <a:cxnSpLocks/>
            </p:cNvCxnSpPr>
            <p:nvPr/>
          </p:nvCxnSpPr>
          <p:spPr>
            <a:xfrm>
              <a:off x="1970194" y="5888315"/>
              <a:ext cx="6696744" cy="3135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40F27D6-F688-1482-5E1F-BB770680B13D}"/>
                </a:ext>
              </a:extLst>
            </p:cNvPr>
            <p:cNvCxnSpPr>
              <a:cxnSpLocks/>
            </p:cNvCxnSpPr>
            <p:nvPr/>
          </p:nvCxnSpPr>
          <p:spPr>
            <a:xfrm>
              <a:off x="1970194" y="6180143"/>
              <a:ext cx="8784976"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0" name="Star: 5 Points 59">
              <a:extLst>
                <a:ext uri="{FF2B5EF4-FFF2-40B4-BE49-F238E27FC236}">
                  <a16:creationId xmlns:a16="http://schemas.microsoft.com/office/drawing/2014/main" id="{C1B7F8BD-A704-1658-FA0D-DD401A492309}"/>
                </a:ext>
              </a:extLst>
            </p:cNvPr>
            <p:cNvSpPr>
              <a:spLocks noChangeAspect="1"/>
            </p:cNvSpPr>
            <p:nvPr/>
          </p:nvSpPr>
          <p:spPr>
            <a:xfrm>
              <a:off x="3133978" y="2362863"/>
              <a:ext cx="173319" cy="173319"/>
            </a:xfrm>
            <a:prstGeom prst="star5">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61" name="Star: 5 Points 60">
              <a:extLst>
                <a:ext uri="{FF2B5EF4-FFF2-40B4-BE49-F238E27FC236}">
                  <a16:creationId xmlns:a16="http://schemas.microsoft.com/office/drawing/2014/main" id="{347755AA-6691-D528-0637-3A6070391300}"/>
                </a:ext>
              </a:extLst>
            </p:cNvPr>
            <p:cNvSpPr>
              <a:spLocks noChangeAspect="1"/>
            </p:cNvSpPr>
            <p:nvPr/>
          </p:nvSpPr>
          <p:spPr>
            <a:xfrm>
              <a:off x="3133978" y="2649696"/>
              <a:ext cx="173319" cy="173319"/>
            </a:xfrm>
            <a:prstGeom prst="star5">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62" name="Star: 5 Points 61">
              <a:extLst>
                <a:ext uri="{FF2B5EF4-FFF2-40B4-BE49-F238E27FC236}">
                  <a16:creationId xmlns:a16="http://schemas.microsoft.com/office/drawing/2014/main" id="{25DF5C0A-9512-F608-7946-EEE7D1ED8615}"/>
                </a:ext>
              </a:extLst>
            </p:cNvPr>
            <p:cNvSpPr>
              <a:spLocks noChangeAspect="1"/>
            </p:cNvSpPr>
            <p:nvPr/>
          </p:nvSpPr>
          <p:spPr>
            <a:xfrm>
              <a:off x="4851178" y="2948951"/>
              <a:ext cx="173319" cy="173319"/>
            </a:xfrm>
            <a:prstGeom prst="star5">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64" name="Star: 5 Points 63">
              <a:extLst>
                <a:ext uri="{FF2B5EF4-FFF2-40B4-BE49-F238E27FC236}">
                  <a16:creationId xmlns:a16="http://schemas.microsoft.com/office/drawing/2014/main" id="{71F6AF6E-98E3-501E-F952-D5EF1B2552A3}"/>
                </a:ext>
              </a:extLst>
            </p:cNvPr>
            <p:cNvSpPr>
              <a:spLocks noChangeAspect="1"/>
            </p:cNvSpPr>
            <p:nvPr/>
          </p:nvSpPr>
          <p:spPr>
            <a:xfrm>
              <a:off x="4159978" y="4392318"/>
              <a:ext cx="173319" cy="173319"/>
            </a:xfrm>
            <a:prstGeom prst="star5">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65" name="Star: 5 Points 64">
              <a:extLst>
                <a:ext uri="{FF2B5EF4-FFF2-40B4-BE49-F238E27FC236}">
                  <a16:creationId xmlns:a16="http://schemas.microsoft.com/office/drawing/2014/main" id="{2701C561-65F3-2F22-1F7A-EC67529613C5}"/>
                </a:ext>
              </a:extLst>
            </p:cNvPr>
            <p:cNvSpPr>
              <a:spLocks noChangeAspect="1"/>
            </p:cNvSpPr>
            <p:nvPr/>
          </p:nvSpPr>
          <p:spPr>
            <a:xfrm>
              <a:off x="8509747" y="5259945"/>
              <a:ext cx="173319" cy="173319"/>
            </a:xfrm>
            <a:prstGeom prst="star5">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68" name="TextBox 67">
              <a:extLst>
                <a:ext uri="{FF2B5EF4-FFF2-40B4-BE49-F238E27FC236}">
                  <a16:creationId xmlns:a16="http://schemas.microsoft.com/office/drawing/2014/main" id="{7CDBA85E-589C-905F-5B0C-FA6DF0A53403}"/>
                </a:ext>
              </a:extLst>
            </p:cNvPr>
            <p:cNvSpPr txBox="1"/>
            <p:nvPr/>
          </p:nvSpPr>
          <p:spPr>
            <a:xfrm>
              <a:off x="10598434" y="3377637"/>
              <a:ext cx="432048" cy="338554"/>
            </a:xfrm>
            <a:prstGeom prst="rect">
              <a:avLst/>
            </a:prstGeom>
            <a:noFill/>
          </p:spPr>
          <p:txBody>
            <a:bodyPr wrap="square" rtlCol="0">
              <a:spAutoFit/>
            </a:bodyPr>
            <a:lstStyle/>
            <a:p>
              <a:r>
                <a:rPr lang="en-GB" sz="1600" b="1">
                  <a:solidFill>
                    <a:schemeClr val="accent1"/>
                  </a:solidFill>
                  <a:latin typeface="SwissReSans Light" panose="020B0504020202020204" pitchFamily="34" charset="0"/>
                </a:rPr>
                <a:t>+</a:t>
              </a:r>
            </a:p>
          </p:txBody>
        </p:sp>
        <p:sp>
          <p:nvSpPr>
            <p:cNvPr id="69" name="TextBox 68">
              <a:extLst>
                <a:ext uri="{FF2B5EF4-FFF2-40B4-BE49-F238E27FC236}">
                  <a16:creationId xmlns:a16="http://schemas.microsoft.com/office/drawing/2014/main" id="{D826D3E3-720D-7A8B-53E3-567D7DB9E80A}"/>
                </a:ext>
              </a:extLst>
            </p:cNvPr>
            <p:cNvSpPr txBox="1"/>
            <p:nvPr/>
          </p:nvSpPr>
          <p:spPr>
            <a:xfrm>
              <a:off x="10742450" y="3665668"/>
              <a:ext cx="432048" cy="338554"/>
            </a:xfrm>
            <a:prstGeom prst="rect">
              <a:avLst/>
            </a:prstGeom>
            <a:noFill/>
          </p:spPr>
          <p:txBody>
            <a:bodyPr wrap="square" rtlCol="0">
              <a:spAutoFit/>
            </a:bodyPr>
            <a:lstStyle/>
            <a:p>
              <a:r>
                <a:rPr lang="en-GB" sz="1600" b="1">
                  <a:solidFill>
                    <a:schemeClr val="accent1"/>
                  </a:solidFill>
                  <a:latin typeface="SwissReSans Light" panose="020B0504020202020204" pitchFamily="34" charset="0"/>
                </a:rPr>
                <a:t>+</a:t>
              </a:r>
            </a:p>
          </p:txBody>
        </p:sp>
        <p:sp>
          <p:nvSpPr>
            <p:cNvPr id="70" name="TextBox 69">
              <a:extLst>
                <a:ext uri="{FF2B5EF4-FFF2-40B4-BE49-F238E27FC236}">
                  <a16:creationId xmlns:a16="http://schemas.microsoft.com/office/drawing/2014/main" id="{32F3CC10-32BE-0689-7810-3A506360B25D}"/>
                </a:ext>
              </a:extLst>
            </p:cNvPr>
            <p:cNvSpPr txBox="1"/>
            <p:nvPr/>
          </p:nvSpPr>
          <p:spPr>
            <a:xfrm>
              <a:off x="3497578" y="3958726"/>
              <a:ext cx="432048" cy="338554"/>
            </a:xfrm>
            <a:prstGeom prst="rect">
              <a:avLst/>
            </a:prstGeom>
            <a:noFill/>
          </p:spPr>
          <p:txBody>
            <a:bodyPr wrap="square" rtlCol="0">
              <a:spAutoFit/>
            </a:bodyPr>
            <a:lstStyle/>
            <a:p>
              <a:r>
                <a:rPr lang="en-GB" sz="1600" b="1">
                  <a:solidFill>
                    <a:schemeClr val="accent1"/>
                  </a:solidFill>
                  <a:latin typeface="SwissReSans Light" panose="020B0504020202020204" pitchFamily="34" charset="0"/>
                </a:rPr>
                <a:t>+</a:t>
              </a:r>
            </a:p>
          </p:txBody>
        </p:sp>
        <p:sp>
          <p:nvSpPr>
            <p:cNvPr id="72" name="TextBox 71">
              <a:extLst>
                <a:ext uri="{FF2B5EF4-FFF2-40B4-BE49-F238E27FC236}">
                  <a16:creationId xmlns:a16="http://schemas.microsoft.com/office/drawing/2014/main" id="{DF4771CF-01AB-D1CE-8AC8-498D56B998AE}"/>
                </a:ext>
              </a:extLst>
            </p:cNvPr>
            <p:cNvSpPr txBox="1"/>
            <p:nvPr/>
          </p:nvSpPr>
          <p:spPr>
            <a:xfrm>
              <a:off x="4228836" y="4228021"/>
              <a:ext cx="432048" cy="338554"/>
            </a:xfrm>
            <a:prstGeom prst="rect">
              <a:avLst/>
            </a:prstGeom>
            <a:noFill/>
          </p:spPr>
          <p:txBody>
            <a:bodyPr wrap="square" rtlCol="0">
              <a:spAutoFit/>
            </a:bodyPr>
            <a:lstStyle/>
            <a:p>
              <a:r>
                <a:rPr lang="en-GB" sz="1600" b="1">
                  <a:solidFill>
                    <a:schemeClr val="accent1"/>
                  </a:solidFill>
                  <a:latin typeface="SwissReSans Light" panose="020B0504020202020204" pitchFamily="34" charset="0"/>
                </a:rPr>
                <a:t>+</a:t>
              </a:r>
            </a:p>
          </p:txBody>
        </p:sp>
        <p:sp>
          <p:nvSpPr>
            <p:cNvPr id="73" name="TextBox 72">
              <a:extLst>
                <a:ext uri="{FF2B5EF4-FFF2-40B4-BE49-F238E27FC236}">
                  <a16:creationId xmlns:a16="http://schemas.microsoft.com/office/drawing/2014/main" id="{54DCDBDB-581E-8D88-4254-55A41CF27815}"/>
                </a:ext>
              </a:extLst>
            </p:cNvPr>
            <p:cNvSpPr txBox="1"/>
            <p:nvPr/>
          </p:nvSpPr>
          <p:spPr>
            <a:xfrm>
              <a:off x="8582210" y="5081688"/>
              <a:ext cx="432048" cy="338554"/>
            </a:xfrm>
            <a:prstGeom prst="rect">
              <a:avLst/>
            </a:prstGeom>
            <a:noFill/>
          </p:spPr>
          <p:txBody>
            <a:bodyPr wrap="square" rtlCol="0">
              <a:spAutoFit/>
            </a:bodyPr>
            <a:lstStyle/>
            <a:p>
              <a:r>
                <a:rPr lang="en-GB" sz="1600" b="1">
                  <a:solidFill>
                    <a:schemeClr val="accent1"/>
                  </a:solidFill>
                  <a:latin typeface="SwissReSans Light" panose="020B0504020202020204" pitchFamily="34" charset="0"/>
                </a:rPr>
                <a:t>+</a:t>
              </a:r>
            </a:p>
          </p:txBody>
        </p:sp>
        <p:sp>
          <p:nvSpPr>
            <p:cNvPr id="74" name="TextBox 73">
              <a:extLst>
                <a:ext uri="{FF2B5EF4-FFF2-40B4-BE49-F238E27FC236}">
                  <a16:creationId xmlns:a16="http://schemas.microsoft.com/office/drawing/2014/main" id="{558DE98E-A7BA-40B0-4AF7-0556AFBBEA02}"/>
                </a:ext>
              </a:extLst>
            </p:cNvPr>
            <p:cNvSpPr txBox="1"/>
            <p:nvPr/>
          </p:nvSpPr>
          <p:spPr>
            <a:xfrm>
              <a:off x="10602990" y="5855053"/>
              <a:ext cx="432048" cy="338554"/>
            </a:xfrm>
            <a:prstGeom prst="rect">
              <a:avLst/>
            </a:prstGeom>
            <a:noFill/>
          </p:spPr>
          <p:txBody>
            <a:bodyPr wrap="square" rtlCol="0">
              <a:spAutoFit/>
            </a:bodyPr>
            <a:lstStyle/>
            <a:p>
              <a:r>
                <a:rPr lang="en-GB" sz="1600" b="1">
                  <a:solidFill>
                    <a:schemeClr val="accent1"/>
                  </a:solidFill>
                  <a:latin typeface="SwissReSans Light" panose="020B0504020202020204" pitchFamily="34" charset="0"/>
                </a:rPr>
                <a:t>+</a:t>
              </a:r>
            </a:p>
          </p:txBody>
        </p:sp>
        <p:sp>
          <p:nvSpPr>
            <p:cNvPr id="75" name="Isosceles Triangle 74">
              <a:extLst>
                <a:ext uri="{FF2B5EF4-FFF2-40B4-BE49-F238E27FC236}">
                  <a16:creationId xmlns:a16="http://schemas.microsoft.com/office/drawing/2014/main" id="{04158CE4-873F-47C1-BC25-FF08167CD473}"/>
                </a:ext>
              </a:extLst>
            </p:cNvPr>
            <p:cNvSpPr>
              <a:spLocks noChangeAspect="1"/>
            </p:cNvSpPr>
            <p:nvPr/>
          </p:nvSpPr>
          <p:spPr>
            <a:xfrm>
              <a:off x="10598434" y="6051157"/>
              <a:ext cx="180000" cy="180000"/>
            </a:xfrm>
            <a:prstGeom prst="triangl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cxnSp>
          <p:nvCxnSpPr>
            <p:cNvPr id="77" name="Straight Connector 76">
              <a:extLst>
                <a:ext uri="{FF2B5EF4-FFF2-40B4-BE49-F238E27FC236}">
                  <a16:creationId xmlns:a16="http://schemas.microsoft.com/office/drawing/2014/main" id="{83E46D3E-3BC9-0CEA-CD63-B14DA5129BE2}"/>
                </a:ext>
              </a:extLst>
            </p:cNvPr>
            <p:cNvCxnSpPr>
              <a:cxnSpLocks/>
            </p:cNvCxnSpPr>
            <p:nvPr/>
          </p:nvCxnSpPr>
          <p:spPr>
            <a:xfrm>
              <a:off x="1957474" y="2362863"/>
              <a:ext cx="12720" cy="40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20684F8-7EB4-4518-E34A-4BF1B4F3908D}"/>
                </a:ext>
              </a:extLst>
            </p:cNvPr>
            <p:cNvCxnSpPr/>
            <p:nvPr/>
          </p:nvCxnSpPr>
          <p:spPr>
            <a:xfrm>
              <a:off x="1972615" y="6446053"/>
              <a:ext cx="892583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1767049-15A9-C567-1BF8-3D9568B9D180}"/>
                </a:ext>
              </a:extLst>
            </p:cNvPr>
            <p:cNvSpPr txBox="1"/>
            <p:nvPr/>
          </p:nvSpPr>
          <p:spPr>
            <a:xfrm>
              <a:off x="4066078" y="6425682"/>
              <a:ext cx="609912" cy="246221"/>
            </a:xfrm>
            <a:prstGeom prst="rect">
              <a:avLst/>
            </a:prstGeom>
            <a:noFill/>
          </p:spPr>
          <p:txBody>
            <a:bodyPr wrap="square" rtlCol="0">
              <a:spAutoFit/>
            </a:bodyPr>
            <a:lstStyle/>
            <a:p>
              <a:r>
                <a:rPr lang="en-GB" sz="1000">
                  <a:solidFill>
                    <a:schemeClr val="accent1"/>
                  </a:solidFill>
                  <a:latin typeface="SwissReSans Light" panose="020B0504020202020204" pitchFamily="34" charset="0"/>
                </a:rPr>
                <a:t>3</a:t>
              </a:r>
            </a:p>
          </p:txBody>
        </p:sp>
        <p:sp>
          <p:nvSpPr>
            <p:cNvPr id="82" name="TextBox 81">
              <a:extLst>
                <a:ext uri="{FF2B5EF4-FFF2-40B4-BE49-F238E27FC236}">
                  <a16:creationId xmlns:a16="http://schemas.microsoft.com/office/drawing/2014/main" id="{1AD309BB-486A-7DE5-FDF5-FD04F09560D6}"/>
                </a:ext>
              </a:extLst>
            </p:cNvPr>
            <p:cNvSpPr txBox="1"/>
            <p:nvPr/>
          </p:nvSpPr>
          <p:spPr>
            <a:xfrm>
              <a:off x="6277954" y="6425682"/>
              <a:ext cx="609912" cy="246221"/>
            </a:xfrm>
            <a:prstGeom prst="rect">
              <a:avLst/>
            </a:prstGeom>
            <a:noFill/>
          </p:spPr>
          <p:txBody>
            <a:bodyPr wrap="square" rtlCol="0">
              <a:spAutoFit/>
            </a:bodyPr>
            <a:lstStyle/>
            <a:p>
              <a:r>
                <a:rPr lang="en-GB" sz="1000">
                  <a:solidFill>
                    <a:schemeClr val="accent1"/>
                  </a:solidFill>
                  <a:latin typeface="SwissReSans Light" panose="020B0504020202020204" pitchFamily="34" charset="0"/>
                </a:rPr>
                <a:t>6</a:t>
              </a:r>
            </a:p>
          </p:txBody>
        </p:sp>
        <p:sp>
          <p:nvSpPr>
            <p:cNvPr id="84" name="TextBox 83">
              <a:extLst>
                <a:ext uri="{FF2B5EF4-FFF2-40B4-BE49-F238E27FC236}">
                  <a16:creationId xmlns:a16="http://schemas.microsoft.com/office/drawing/2014/main" id="{59FBB406-F05F-2326-6322-F1F5472D467A}"/>
                </a:ext>
              </a:extLst>
            </p:cNvPr>
            <p:cNvSpPr txBox="1"/>
            <p:nvPr/>
          </p:nvSpPr>
          <p:spPr>
            <a:xfrm>
              <a:off x="8509747" y="6425682"/>
              <a:ext cx="609912" cy="246221"/>
            </a:xfrm>
            <a:prstGeom prst="rect">
              <a:avLst/>
            </a:prstGeom>
            <a:noFill/>
          </p:spPr>
          <p:txBody>
            <a:bodyPr wrap="square" rtlCol="0">
              <a:spAutoFit/>
            </a:bodyPr>
            <a:lstStyle/>
            <a:p>
              <a:r>
                <a:rPr lang="en-GB" sz="1000">
                  <a:solidFill>
                    <a:schemeClr val="accent1"/>
                  </a:solidFill>
                  <a:latin typeface="SwissReSans Light" panose="020B0504020202020204" pitchFamily="34" charset="0"/>
                </a:rPr>
                <a:t>9</a:t>
              </a:r>
            </a:p>
          </p:txBody>
        </p:sp>
        <p:sp>
          <p:nvSpPr>
            <p:cNvPr id="87" name="TextBox 86">
              <a:extLst>
                <a:ext uri="{FF2B5EF4-FFF2-40B4-BE49-F238E27FC236}">
                  <a16:creationId xmlns:a16="http://schemas.microsoft.com/office/drawing/2014/main" id="{6DD45654-B6B4-2426-2ADB-6DA395D6C452}"/>
                </a:ext>
              </a:extLst>
            </p:cNvPr>
            <p:cNvSpPr txBox="1"/>
            <p:nvPr/>
          </p:nvSpPr>
          <p:spPr>
            <a:xfrm>
              <a:off x="10653465" y="6435132"/>
              <a:ext cx="609912" cy="246221"/>
            </a:xfrm>
            <a:prstGeom prst="rect">
              <a:avLst/>
            </a:prstGeom>
            <a:noFill/>
          </p:spPr>
          <p:txBody>
            <a:bodyPr wrap="square" rtlCol="0">
              <a:spAutoFit/>
            </a:bodyPr>
            <a:lstStyle/>
            <a:p>
              <a:r>
                <a:rPr lang="en-GB" sz="1000">
                  <a:solidFill>
                    <a:schemeClr val="accent1"/>
                  </a:solidFill>
                  <a:latin typeface="SwissReSans Light" panose="020B0504020202020204" pitchFamily="34" charset="0"/>
                </a:rPr>
                <a:t>12</a:t>
              </a:r>
            </a:p>
          </p:txBody>
        </p:sp>
        <p:sp>
          <p:nvSpPr>
            <p:cNvPr id="88" name="TextBox 87">
              <a:extLst>
                <a:ext uri="{FF2B5EF4-FFF2-40B4-BE49-F238E27FC236}">
                  <a16:creationId xmlns:a16="http://schemas.microsoft.com/office/drawing/2014/main" id="{8DD80957-8F53-1C59-CA16-4E3ADF029FB0}"/>
                </a:ext>
              </a:extLst>
            </p:cNvPr>
            <p:cNvSpPr txBox="1"/>
            <p:nvPr/>
          </p:nvSpPr>
          <p:spPr>
            <a:xfrm>
              <a:off x="6126484" y="6636392"/>
              <a:ext cx="761382" cy="273579"/>
            </a:xfrm>
            <a:prstGeom prst="rect">
              <a:avLst/>
            </a:prstGeom>
            <a:noFill/>
          </p:spPr>
          <p:txBody>
            <a:bodyPr wrap="square" rtlCol="0">
              <a:spAutoFit/>
            </a:bodyPr>
            <a:lstStyle/>
            <a:p>
              <a:r>
                <a:rPr lang="en-GB" sz="1000">
                  <a:solidFill>
                    <a:schemeClr val="accent1"/>
                  </a:solidFill>
                  <a:latin typeface="SwissReSans Light" panose="020B0504020202020204" pitchFamily="34" charset="0"/>
                </a:rPr>
                <a:t>Months</a:t>
              </a:r>
            </a:p>
          </p:txBody>
        </p:sp>
        <p:sp>
          <p:nvSpPr>
            <p:cNvPr id="90" name="TextBox 89">
              <a:extLst>
                <a:ext uri="{FF2B5EF4-FFF2-40B4-BE49-F238E27FC236}">
                  <a16:creationId xmlns:a16="http://schemas.microsoft.com/office/drawing/2014/main" id="{83E128B4-C081-0F67-6531-99CC74DCF6FB}"/>
                </a:ext>
              </a:extLst>
            </p:cNvPr>
            <p:cNvSpPr txBox="1"/>
            <p:nvPr/>
          </p:nvSpPr>
          <p:spPr>
            <a:xfrm>
              <a:off x="4066078" y="4620851"/>
              <a:ext cx="275312" cy="276999"/>
            </a:xfrm>
            <a:prstGeom prst="rect">
              <a:avLst/>
            </a:prstGeom>
            <a:noFill/>
          </p:spPr>
          <p:txBody>
            <a:bodyPr wrap="square" rtlCol="0">
              <a:spAutoFit/>
            </a:bodyPr>
            <a:lstStyle/>
            <a:p>
              <a:r>
                <a:rPr lang="en-GB" sz="1200">
                  <a:solidFill>
                    <a:schemeClr val="accent1"/>
                  </a:solidFill>
                  <a:latin typeface="SwissReSans" pitchFamily="34" charset="0"/>
                </a:rPr>
                <a:t>|</a:t>
              </a:r>
            </a:p>
          </p:txBody>
        </p:sp>
        <p:sp>
          <p:nvSpPr>
            <p:cNvPr id="91" name="TextBox 90">
              <a:extLst>
                <a:ext uri="{FF2B5EF4-FFF2-40B4-BE49-F238E27FC236}">
                  <a16:creationId xmlns:a16="http://schemas.microsoft.com/office/drawing/2014/main" id="{BBFE333C-2491-1319-CD62-51B108639604}"/>
                </a:ext>
              </a:extLst>
            </p:cNvPr>
            <p:cNvSpPr txBox="1"/>
            <p:nvPr/>
          </p:nvSpPr>
          <p:spPr>
            <a:xfrm>
              <a:off x="4072106" y="4915179"/>
              <a:ext cx="275312" cy="276999"/>
            </a:xfrm>
            <a:prstGeom prst="rect">
              <a:avLst/>
            </a:prstGeom>
            <a:noFill/>
          </p:spPr>
          <p:txBody>
            <a:bodyPr wrap="square" rtlCol="0">
              <a:spAutoFit/>
            </a:bodyPr>
            <a:lstStyle/>
            <a:p>
              <a:r>
                <a:rPr lang="en-GB" sz="1200">
                  <a:solidFill>
                    <a:schemeClr val="accent1"/>
                  </a:solidFill>
                  <a:latin typeface="SwissReSans" pitchFamily="34" charset="0"/>
                </a:rPr>
                <a:t>|</a:t>
              </a:r>
            </a:p>
          </p:txBody>
        </p:sp>
        <p:sp>
          <p:nvSpPr>
            <p:cNvPr id="92" name="TextBox 91">
              <a:extLst>
                <a:ext uri="{FF2B5EF4-FFF2-40B4-BE49-F238E27FC236}">
                  <a16:creationId xmlns:a16="http://schemas.microsoft.com/office/drawing/2014/main" id="{369D4BBF-848D-BBAB-B5AE-C522B8E1F00D}"/>
                </a:ext>
              </a:extLst>
            </p:cNvPr>
            <p:cNvSpPr txBox="1"/>
            <p:nvPr/>
          </p:nvSpPr>
          <p:spPr>
            <a:xfrm>
              <a:off x="4066078" y="5177548"/>
              <a:ext cx="275312" cy="276999"/>
            </a:xfrm>
            <a:prstGeom prst="rect">
              <a:avLst/>
            </a:prstGeom>
            <a:noFill/>
          </p:spPr>
          <p:txBody>
            <a:bodyPr wrap="square" rtlCol="0">
              <a:spAutoFit/>
            </a:bodyPr>
            <a:lstStyle/>
            <a:p>
              <a:r>
                <a:rPr lang="en-GB" sz="1200">
                  <a:solidFill>
                    <a:schemeClr val="accent1"/>
                  </a:solidFill>
                  <a:latin typeface="SwissReSans" pitchFamily="34" charset="0"/>
                </a:rPr>
                <a:t>|</a:t>
              </a:r>
            </a:p>
          </p:txBody>
        </p:sp>
        <p:sp>
          <p:nvSpPr>
            <p:cNvPr id="93" name="TextBox 92">
              <a:extLst>
                <a:ext uri="{FF2B5EF4-FFF2-40B4-BE49-F238E27FC236}">
                  <a16:creationId xmlns:a16="http://schemas.microsoft.com/office/drawing/2014/main" id="{FE5E95AA-AD91-8297-9335-3DFFE25CF5CE}"/>
                </a:ext>
              </a:extLst>
            </p:cNvPr>
            <p:cNvSpPr txBox="1"/>
            <p:nvPr/>
          </p:nvSpPr>
          <p:spPr>
            <a:xfrm>
              <a:off x="4066078" y="5438028"/>
              <a:ext cx="275312" cy="276999"/>
            </a:xfrm>
            <a:prstGeom prst="rect">
              <a:avLst/>
            </a:prstGeom>
            <a:noFill/>
          </p:spPr>
          <p:txBody>
            <a:bodyPr wrap="square" rtlCol="0">
              <a:spAutoFit/>
            </a:bodyPr>
            <a:lstStyle/>
            <a:p>
              <a:r>
                <a:rPr lang="en-GB" sz="1200">
                  <a:solidFill>
                    <a:schemeClr val="accent1"/>
                  </a:solidFill>
                  <a:latin typeface="SwissReSans" pitchFamily="34" charset="0"/>
                </a:rPr>
                <a:t>|</a:t>
              </a:r>
            </a:p>
          </p:txBody>
        </p:sp>
        <p:sp>
          <p:nvSpPr>
            <p:cNvPr id="94" name="TextBox 93">
              <a:extLst>
                <a:ext uri="{FF2B5EF4-FFF2-40B4-BE49-F238E27FC236}">
                  <a16:creationId xmlns:a16="http://schemas.microsoft.com/office/drawing/2014/main" id="{D2BFD360-2766-6CC6-26E7-62F89AE7B132}"/>
                </a:ext>
              </a:extLst>
            </p:cNvPr>
            <p:cNvSpPr txBox="1"/>
            <p:nvPr/>
          </p:nvSpPr>
          <p:spPr>
            <a:xfrm>
              <a:off x="4066078" y="5740599"/>
              <a:ext cx="275312" cy="276999"/>
            </a:xfrm>
            <a:prstGeom prst="rect">
              <a:avLst/>
            </a:prstGeom>
            <a:noFill/>
          </p:spPr>
          <p:txBody>
            <a:bodyPr wrap="square" rtlCol="0">
              <a:spAutoFit/>
            </a:bodyPr>
            <a:lstStyle/>
            <a:p>
              <a:r>
                <a:rPr lang="en-GB" sz="1200">
                  <a:solidFill>
                    <a:schemeClr val="accent1"/>
                  </a:solidFill>
                  <a:latin typeface="SwissReSans" pitchFamily="34" charset="0"/>
                </a:rPr>
                <a:t>|</a:t>
              </a:r>
            </a:p>
          </p:txBody>
        </p:sp>
        <p:sp>
          <p:nvSpPr>
            <p:cNvPr id="95" name="TextBox 94">
              <a:extLst>
                <a:ext uri="{FF2B5EF4-FFF2-40B4-BE49-F238E27FC236}">
                  <a16:creationId xmlns:a16="http://schemas.microsoft.com/office/drawing/2014/main" id="{903A7257-EF03-2424-7794-45761557AA19}"/>
                </a:ext>
              </a:extLst>
            </p:cNvPr>
            <p:cNvSpPr txBox="1"/>
            <p:nvPr/>
          </p:nvSpPr>
          <p:spPr>
            <a:xfrm>
              <a:off x="5869068" y="6003116"/>
              <a:ext cx="275312" cy="276999"/>
            </a:xfrm>
            <a:prstGeom prst="rect">
              <a:avLst/>
            </a:prstGeom>
            <a:noFill/>
          </p:spPr>
          <p:txBody>
            <a:bodyPr wrap="square" rtlCol="0">
              <a:spAutoFit/>
            </a:bodyPr>
            <a:lstStyle/>
            <a:p>
              <a:r>
                <a:rPr lang="en-GB" sz="1200">
                  <a:solidFill>
                    <a:schemeClr val="accent1"/>
                  </a:solidFill>
                  <a:latin typeface="SwissReSans" pitchFamily="34" charset="0"/>
                </a:rPr>
                <a:t>|</a:t>
              </a:r>
            </a:p>
          </p:txBody>
        </p:sp>
      </p:grpSp>
      <p:grpSp>
        <p:nvGrpSpPr>
          <p:cNvPr id="103" name="Group 102">
            <a:extLst>
              <a:ext uri="{FF2B5EF4-FFF2-40B4-BE49-F238E27FC236}">
                <a16:creationId xmlns:a16="http://schemas.microsoft.com/office/drawing/2014/main" id="{CAA52293-F539-BEA7-D461-BE25D0B349C0}"/>
              </a:ext>
            </a:extLst>
          </p:cNvPr>
          <p:cNvGrpSpPr/>
          <p:nvPr/>
        </p:nvGrpSpPr>
        <p:grpSpPr>
          <a:xfrm>
            <a:off x="9661209" y="2181658"/>
            <a:ext cx="2508255" cy="1516651"/>
            <a:chOff x="9422718" y="1756619"/>
            <a:chExt cx="2508255" cy="1516651"/>
          </a:xfrm>
        </p:grpSpPr>
        <p:sp>
          <p:nvSpPr>
            <p:cNvPr id="7" name="Rectangle 6">
              <a:extLst>
                <a:ext uri="{FF2B5EF4-FFF2-40B4-BE49-F238E27FC236}">
                  <a16:creationId xmlns:a16="http://schemas.microsoft.com/office/drawing/2014/main" id="{FD082947-99C3-284E-9760-09AAB9128E03}"/>
                </a:ext>
              </a:extLst>
            </p:cNvPr>
            <p:cNvSpPr/>
            <p:nvPr/>
          </p:nvSpPr>
          <p:spPr>
            <a:xfrm>
              <a:off x="9436135" y="1756619"/>
              <a:ext cx="1814489" cy="1459244"/>
            </a:xfrm>
            <a:prstGeom prst="rect">
              <a:avLst/>
            </a:prstGeom>
            <a:solidFill>
              <a:schemeClr val="bg1"/>
            </a:solidFill>
            <a:ln w="9525">
              <a:solidFill>
                <a:srgbClr val="FFFF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66" name="TextBox 65">
              <a:extLst>
                <a:ext uri="{FF2B5EF4-FFF2-40B4-BE49-F238E27FC236}">
                  <a16:creationId xmlns:a16="http://schemas.microsoft.com/office/drawing/2014/main" id="{C0D26AF1-3A96-F123-6D68-6B5E4BACCAA9}"/>
                </a:ext>
              </a:extLst>
            </p:cNvPr>
            <p:cNvSpPr txBox="1"/>
            <p:nvPr/>
          </p:nvSpPr>
          <p:spPr>
            <a:xfrm>
              <a:off x="9422718" y="2934716"/>
              <a:ext cx="432048" cy="338554"/>
            </a:xfrm>
            <a:prstGeom prst="rect">
              <a:avLst/>
            </a:prstGeom>
            <a:noFill/>
          </p:spPr>
          <p:txBody>
            <a:bodyPr wrap="square" rtlCol="0">
              <a:spAutoFit/>
            </a:bodyPr>
            <a:lstStyle/>
            <a:p>
              <a:r>
                <a:rPr lang="en-GB" sz="1600" b="1">
                  <a:solidFill>
                    <a:schemeClr val="accent1"/>
                  </a:solidFill>
                  <a:latin typeface="SwissReSans Light" panose="020B0504020202020204" pitchFamily="34" charset="0"/>
                </a:rPr>
                <a:t>+</a:t>
              </a:r>
            </a:p>
          </p:txBody>
        </p:sp>
        <p:sp>
          <p:nvSpPr>
            <p:cNvPr id="89" name="TextBox 88">
              <a:extLst>
                <a:ext uri="{FF2B5EF4-FFF2-40B4-BE49-F238E27FC236}">
                  <a16:creationId xmlns:a16="http://schemas.microsoft.com/office/drawing/2014/main" id="{9E70CE7C-1875-C837-65EC-652839FAF562}"/>
                </a:ext>
              </a:extLst>
            </p:cNvPr>
            <p:cNvSpPr txBox="1"/>
            <p:nvPr/>
          </p:nvSpPr>
          <p:spPr>
            <a:xfrm>
              <a:off x="9643749" y="1763856"/>
              <a:ext cx="2287224" cy="1492716"/>
            </a:xfrm>
            <a:prstGeom prst="rect">
              <a:avLst/>
            </a:prstGeom>
            <a:noFill/>
          </p:spPr>
          <p:txBody>
            <a:bodyPr wrap="square" rtlCol="0">
              <a:spAutoFit/>
            </a:bodyPr>
            <a:lstStyle/>
            <a:p>
              <a:pPr>
                <a:spcAft>
                  <a:spcPts val="600"/>
                </a:spcAft>
              </a:pPr>
              <a:r>
                <a:rPr lang="en-GB" sz="1100">
                  <a:latin typeface="SwissReSans Light" panose="020B0504020202020204" pitchFamily="34" charset="0"/>
                </a:rPr>
                <a:t>Residential (1 week stay)</a:t>
              </a:r>
            </a:p>
            <a:p>
              <a:pPr>
                <a:spcAft>
                  <a:spcPts val="600"/>
                </a:spcAft>
              </a:pPr>
              <a:r>
                <a:rPr lang="en-GB" sz="1100">
                  <a:latin typeface="SwissReSans Light" panose="020B0504020202020204" pitchFamily="34" charset="0"/>
                </a:rPr>
                <a:t>Virtual</a:t>
              </a:r>
            </a:p>
            <a:p>
              <a:pPr>
                <a:spcAft>
                  <a:spcPts val="600"/>
                </a:spcAft>
              </a:pPr>
              <a:r>
                <a:rPr lang="en-GB" sz="1100">
                  <a:latin typeface="SwissReSans Light" panose="020B0504020202020204" pitchFamily="34" charset="0"/>
                </a:rPr>
                <a:t>RTW</a:t>
              </a:r>
            </a:p>
            <a:p>
              <a:pPr>
                <a:spcAft>
                  <a:spcPts val="600"/>
                </a:spcAft>
              </a:pPr>
              <a:r>
                <a:rPr lang="en-GB" sz="1100">
                  <a:latin typeface="SwissReSans Light" panose="020B0504020202020204" pitchFamily="34" charset="0"/>
                </a:rPr>
                <a:t>Ceased – DOI Not Met</a:t>
              </a:r>
            </a:p>
            <a:p>
              <a:pPr>
                <a:spcAft>
                  <a:spcPts val="600"/>
                </a:spcAft>
              </a:pPr>
              <a:r>
                <a:rPr lang="en-GB" sz="1100">
                  <a:latin typeface="SwissReSans Light" panose="020B0504020202020204" pitchFamily="34" charset="0"/>
                </a:rPr>
                <a:t>Program Completion</a:t>
              </a:r>
            </a:p>
            <a:p>
              <a:pPr>
                <a:spcAft>
                  <a:spcPts val="600"/>
                </a:spcAft>
              </a:pPr>
              <a:r>
                <a:rPr lang="en-GB" sz="1100">
                  <a:latin typeface="SwissReSans Light" panose="020B0504020202020204" pitchFamily="34" charset="0"/>
                </a:rPr>
                <a:t>VR Support</a:t>
              </a:r>
            </a:p>
          </p:txBody>
        </p:sp>
        <p:sp>
          <p:nvSpPr>
            <p:cNvPr id="96" name="Rectangle 95">
              <a:extLst>
                <a:ext uri="{FF2B5EF4-FFF2-40B4-BE49-F238E27FC236}">
                  <a16:creationId xmlns:a16="http://schemas.microsoft.com/office/drawing/2014/main" id="{422ABAB6-98F5-C4B6-F072-1F2BEAC2E4D7}"/>
                </a:ext>
              </a:extLst>
            </p:cNvPr>
            <p:cNvSpPr>
              <a:spLocks noChangeAspect="1"/>
            </p:cNvSpPr>
            <p:nvPr/>
          </p:nvSpPr>
          <p:spPr>
            <a:xfrm>
              <a:off x="9495445" y="1839699"/>
              <a:ext cx="108000" cy="1080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97" name="Rectangle 96">
              <a:extLst>
                <a:ext uri="{FF2B5EF4-FFF2-40B4-BE49-F238E27FC236}">
                  <a16:creationId xmlns:a16="http://schemas.microsoft.com/office/drawing/2014/main" id="{623DD1D6-A709-97E1-4EB3-58B0AC487030}"/>
                </a:ext>
              </a:extLst>
            </p:cNvPr>
            <p:cNvSpPr>
              <a:spLocks noChangeAspect="1"/>
            </p:cNvSpPr>
            <p:nvPr/>
          </p:nvSpPr>
          <p:spPr>
            <a:xfrm>
              <a:off x="9495445" y="2080413"/>
              <a:ext cx="108000" cy="1080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98" name="Star: 5 Points 97">
              <a:extLst>
                <a:ext uri="{FF2B5EF4-FFF2-40B4-BE49-F238E27FC236}">
                  <a16:creationId xmlns:a16="http://schemas.microsoft.com/office/drawing/2014/main" id="{7C169299-C876-1086-4929-14A945B53FD1}"/>
                </a:ext>
              </a:extLst>
            </p:cNvPr>
            <p:cNvSpPr>
              <a:spLocks noChangeAspect="1"/>
            </p:cNvSpPr>
            <p:nvPr/>
          </p:nvSpPr>
          <p:spPr>
            <a:xfrm>
              <a:off x="9495445" y="2326807"/>
              <a:ext cx="108000" cy="108000"/>
            </a:xfrm>
            <a:prstGeom prst="star5">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99" name="Isosceles Triangle 98">
              <a:extLst>
                <a:ext uri="{FF2B5EF4-FFF2-40B4-BE49-F238E27FC236}">
                  <a16:creationId xmlns:a16="http://schemas.microsoft.com/office/drawing/2014/main" id="{533D13C8-4405-72F0-2562-F5CFD5B02028}"/>
                </a:ext>
              </a:extLst>
            </p:cNvPr>
            <p:cNvSpPr>
              <a:spLocks noChangeAspect="1"/>
            </p:cNvSpPr>
            <p:nvPr/>
          </p:nvSpPr>
          <p:spPr>
            <a:xfrm>
              <a:off x="9495445" y="2567489"/>
              <a:ext cx="108000" cy="108000"/>
            </a:xfrm>
            <a:prstGeom prst="triangl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SwissReSans" pitchFamily="34" charset="0"/>
              </a:endParaRPr>
            </a:p>
          </p:txBody>
        </p:sp>
        <p:sp>
          <p:nvSpPr>
            <p:cNvPr id="100" name="TextBox 99">
              <a:extLst>
                <a:ext uri="{FF2B5EF4-FFF2-40B4-BE49-F238E27FC236}">
                  <a16:creationId xmlns:a16="http://schemas.microsoft.com/office/drawing/2014/main" id="{7A52C95A-F0AC-F930-A704-F323DF974959}"/>
                </a:ext>
              </a:extLst>
            </p:cNvPr>
            <p:cNvSpPr txBox="1"/>
            <p:nvPr/>
          </p:nvSpPr>
          <p:spPr>
            <a:xfrm>
              <a:off x="9436135" y="2723580"/>
              <a:ext cx="275312" cy="276999"/>
            </a:xfrm>
            <a:prstGeom prst="rect">
              <a:avLst/>
            </a:prstGeom>
            <a:noFill/>
          </p:spPr>
          <p:txBody>
            <a:bodyPr wrap="square" rtlCol="0">
              <a:spAutoFit/>
            </a:bodyPr>
            <a:lstStyle/>
            <a:p>
              <a:r>
                <a:rPr lang="en-GB" sz="1200">
                  <a:solidFill>
                    <a:schemeClr val="accent1"/>
                  </a:solidFill>
                  <a:latin typeface="SwissReSans" pitchFamily="34" charset="0"/>
                </a:rPr>
                <a:t>|</a:t>
              </a:r>
            </a:p>
          </p:txBody>
        </p:sp>
      </p:grpSp>
      <p:sp>
        <p:nvSpPr>
          <p:cNvPr id="101" name="TextBox 100">
            <a:extLst>
              <a:ext uri="{FF2B5EF4-FFF2-40B4-BE49-F238E27FC236}">
                <a16:creationId xmlns:a16="http://schemas.microsoft.com/office/drawing/2014/main" id="{D22DB387-9FB3-9DEA-3B54-3C922084E020}"/>
              </a:ext>
            </a:extLst>
          </p:cNvPr>
          <p:cNvSpPr txBox="1"/>
          <p:nvPr/>
        </p:nvSpPr>
        <p:spPr>
          <a:xfrm>
            <a:off x="2635250" y="2389148"/>
            <a:ext cx="432048" cy="338554"/>
          </a:xfrm>
          <a:prstGeom prst="rect">
            <a:avLst/>
          </a:prstGeom>
          <a:noFill/>
        </p:spPr>
        <p:txBody>
          <a:bodyPr wrap="square" rtlCol="0">
            <a:spAutoFit/>
          </a:bodyPr>
          <a:lstStyle/>
          <a:p>
            <a:r>
              <a:rPr lang="en-GB" sz="1600" b="1">
                <a:solidFill>
                  <a:schemeClr val="accent1"/>
                </a:solidFill>
                <a:latin typeface="SwissReSans Light" panose="020B0504020202020204" pitchFamily="34" charset="0"/>
              </a:rPr>
              <a:t>+</a:t>
            </a:r>
          </a:p>
        </p:txBody>
      </p:sp>
    </p:spTree>
    <p:extLst>
      <p:ext uri="{BB962C8B-B14F-4D97-AF65-F5344CB8AC3E}">
        <p14:creationId xmlns:p14="http://schemas.microsoft.com/office/powerpoint/2010/main" val="38411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2CDEFAB-4044-2BDE-627C-0B7BEF6C7D06}"/>
              </a:ext>
            </a:extLst>
          </p:cNvPr>
          <p:cNvSpPr>
            <a:spLocks noGrp="1"/>
          </p:cNvSpPr>
          <p:nvPr>
            <p:ph type="title"/>
          </p:nvPr>
        </p:nvSpPr>
        <p:spPr/>
        <p:txBody>
          <a:bodyPr>
            <a:normAutofit/>
          </a:bodyPr>
          <a:lstStyle/>
          <a:p>
            <a:r>
              <a:rPr lang="en-GB" sz="3600" dirty="0"/>
              <a:t>Unselected cohort - learnings</a:t>
            </a:r>
          </a:p>
        </p:txBody>
      </p:sp>
      <p:sp>
        <p:nvSpPr>
          <p:cNvPr id="3" name="Slide Number Placeholder 2">
            <a:extLst>
              <a:ext uri="{FF2B5EF4-FFF2-40B4-BE49-F238E27FC236}">
                <a16:creationId xmlns:a16="http://schemas.microsoft.com/office/drawing/2014/main" id="{F521D984-36CF-04E0-B1F8-98BBA963F5BD}"/>
              </a:ext>
            </a:extLst>
          </p:cNvPr>
          <p:cNvSpPr>
            <a:spLocks noGrp="1"/>
          </p:cNvSpPr>
          <p:nvPr>
            <p:ph type="sldNum" sz="quarter" idx="12"/>
          </p:nvPr>
        </p:nvSpPr>
        <p:spPr/>
        <p:txBody>
          <a:bodyPr/>
          <a:lstStyle/>
          <a:p>
            <a:fld id="{5E4D2043-7E31-4A53-BD33-72A88E682172}" type="slidenum">
              <a:rPr lang="en-US" smtClean="0"/>
              <a:pPr/>
              <a:t>11</a:t>
            </a:fld>
            <a:endParaRPr lang="en-US"/>
          </a:p>
        </p:txBody>
      </p:sp>
      <p:graphicFrame>
        <p:nvGraphicFramePr>
          <p:cNvPr id="13" name="Content Placeholder 12">
            <a:extLst>
              <a:ext uri="{FF2B5EF4-FFF2-40B4-BE49-F238E27FC236}">
                <a16:creationId xmlns:a16="http://schemas.microsoft.com/office/drawing/2014/main" id="{7D1532AA-A361-A142-D24E-BBC8EC86512C}"/>
              </a:ext>
            </a:extLst>
          </p:cNvPr>
          <p:cNvGraphicFramePr>
            <a:graphicFrameLocks noGrp="1"/>
          </p:cNvGraphicFramePr>
          <p:nvPr>
            <p:ph sz="quarter" idx="13"/>
            <p:extLst>
              <p:ext uri="{D42A27DB-BD31-4B8C-83A1-F6EECF244321}">
                <p14:modId xmlns:p14="http://schemas.microsoft.com/office/powerpoint/2010/main" val="79749564"/>
              </p:ext>
            </p:extLst>
          </p:nvPr>
        </p:nvGraphicFramePr>
        <p:xfrm>
          <a:off x="2110119" y="537888"/>
          <a:ext cx="11006445" cy="5818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35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1CA2AD6-504C-A187-9EBF-7D224E84FAA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endParaRPr lang="en-US" sz="6000" dirty="0">
              <a:solidFill>
                <a:srgbClr val="FFFFFF"/>
              </a:solidFill>
            </a:endParaRPr>
          </a:p>
        </p:txBody>
      </p:sp>
    </p:spTree>
    <p:extLst>
      <p:ext uri="{BB962C8B-B14F-4D97-AF65-F5344CB8AC3E}">
        <p14:creationId xmlns:p14="http://schemas.microsoft.com/office/powerpoint/2010/main" val="266076970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37A4D-6480-6834-F8C3-804A9C5F842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E02463-5EDE-CD93-6771-6AC0F0B93985}"/>
              </a:ext>
            </a:extLst>
          </p:cNvPr>
          <p:cNvSpPr>
            <a:spLocks noGrp="1"/>
          </p:cNvSpPr>
          <p:nvPr>
            <p:ph type="sldNum" sz="quarter" idx="12"/>
          </p:nvPr>
        </p:nvSpPr>
        <p:spPr>
          <a:xfrm>
            <a:off x="11414762" y="6472512"/>
            <a:ext cx="287008" cy="182562"/>
          </a:xfrm>
        </p:spPr>
        <p:txBody>
          <a:bodyPr/>
          <a:lstStyle/>
          <a:p>
            <a:fld id="{5E4D2043-7E31-4A53-BD33-72A88E682172}" type="slidenum">
              <a:rPr lang="en-GB" smtClean="0"/>
              <a:pPr/>
              <a:t>13</a:t>
            </a:fld>
            <a:endParaRPr lang="en-GB"/>
          </a:p>
        </p:txBody>
      </p:sp>
      <p:sp>
        <p:nvSpPr>
          <p:cNvPr id="3" name="Rectangle 2">
            <a:extLst>
              <a:ext uri="{FF2B5EF4-FFF2-40B4-BE49-F238E27FC236}">
                <a16:creationId xmlns:a16="http://schemas.microsoft.com/office/drawing/2014/main" id="{E6969ADB-5F01-4C0F-5666-812243364CB1}"/>
              </a:ext>
            </a:extLst>
          </p:cNvPr>
          <p:cNvSpPr>
            <a:spLocks/>
          </p:cNvSpPr>
          <p:nvPr/>
        </p:nvSpPr>
        <p:spPr>
          <a:xfrm>
            <a:off x="2228098" y="4484042"/>
            <a:ext cx="6221735" cy="16459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80000"/>
              </a:lnSpc>
            </a:pPr>
            <a:r>
              <a:rPr lang="en-US" sz="4400" dirty="0">
                <a:solidFill>
                  <a:schemeClr val="accent1"/>
                </a:solidFill>
                <a:latin typeface="+mj-lt"/>
              </a:rPr>
              <a:t>"I’ve lost </a:t>
            </a:r>
            <a:r>
              <a:rPr lang="en-US" sz="4400" dirty="0">
                <a:solidFill>
                  <a:schemeClr val="bg2"/>
                </a:solidFill>
                <a:latin typeface="+mj-lt"/>
              </a:rPr>
              <a:t>10kg in 6 weeks</a:t>
            </a:r>
            <a:r>
              <a:rPr lang="en-US" sz="4400" dirty="0">
                <a:solidFill>
                  <a:schemeClr val="accent1"/>
                </a:solidFill>
                <a:latin typeface="+mj-lt"/>
              </a:rPr>
              <a:t>! This </a:t>
            </a:r>
            <a:r>
              <a:rPr lang="en-US" sz="4400" dirty="0" err="1">
                <a:solidFill>
                  <a:schemeClr val="accent1"/>
                </a:solidFill>
                <a:latin typeface="+mj-lt"/>
              </a:rPr>
              <a:t>programme</a:t>
            </a:r>
            <a:r>
              <a:rPr lang="en-US" sz="4400" dirty="0">
                <a:solidFill>
                  <a:schemeClr val="accent1"/>
                </a:solidFill>
                <a:latin typeface="+mj-lt"/>
              </a:rPr>
              <a:t> has been a </a:t>
            </a:r>
            <a:r>
              <a:rPr lang="en-US" sz="4400" dirty="0">
                <a:solidFill>
                  <a:schemeClr val="bg2"/>
                </a:solidFill>
                <a:latin typeface="+mj-lt"/>
              </a:rPr>
              <a:t>game changer </a:t>
            </a:r>
            <a:r>
              <a:rPr lang="en-US" sz="4400" dirty="0">
                <a:solidFill>
                  <a:schemeClr val="accent1"/>
                </a:solidFill>
                <a:latin typeface="+mj-lt"/>
              </a:rPr>
              <a:t>for me".</a:t>
            </a:r>
          </a:p>
        </p:txBody>
      </p:sp>
      <p:pic>
        <p:nvPicPr>
          <p:cNvPr id="4" name="Picture 3" descr="A logo for a company&#10;&#10;AI-generated content may be incorrect.">
            <a:extLst>
              <a:ext uri="{FF2B5EF4-FFF2-40B4-BE49-F238E27FC236}">
                <a16:creationId xmlns:a16="http://schemas.microsoft.com/office/drawing/2014/main" id="{A950BB26-D5F3-2264-542D-BF85C63D7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6" y="1597098"/>
            <a:ext cx="4053620" cy="3291541"/>
          </a:xfrm>
          <a:prstGeom prst="rect">
            <a:avLst/>
          </a:prstGeom>
        </p:spPr>
      </p:pic>
      <p:sp>
        <p:nvSpPr>
          <p:cNvPr id="8" name="TextBox 7">
            <a:extLst>
              <a:ext uri="{FF2B5EF4-FFF2-40B4-BE49-F238E27FC236}">
                <a16:creationId xmlns:a16="http://schemas.microsoft.com/office/drawing/2014/main" id="{08E98433-D2F8-F86C-6E11-C89B7EB53446}"/>
              </a:ext>
            </a:extLst>
          </p:cNvPr>
          <p:cNvSpPr txBox="1"/>
          <p:nvPr/>
        </p:nvSpPr>
        <p:spPr>
          <a:xfrm>
            <a:off x="428053" y="556540"/>
            <a:ext cx="7076593" cy="3477875"/>
          </a:xfrm>
          <a:prstGeom prst="rect">
            <a:avLst/>
          </a:prstGeom>
          <a:noFill/>
        </p:spPr>
        <p:txBody>
          <a:bodyPr wrap="square">
            <a:spAutoFit/>
          </a:bodyPr>
          <a:lstStyle/>
          <a:p>
            <a:r>
              <a:rPr lang="en-US" sz="4400" dirty="0">
                <a:solidFill>
                  <a:schemeClr val="accent1"/>
                </a:solidFill>
                <a:latin typeface="+mj-lt"/>
              </a:rPr>
              <a:t>"It's amazing, </a:t>
            </a:r>
            <a:r>
              <a:rPr lang="en-US" sz="4400" dirty="0">
                <a:solidFill>
                  <a:schemeClr val="accent2"/>
                </a:solidFill>
                <a:latin typeface="+mj-lt"/>
              </a:rPr>
              <a:t>my employer </a:t>
            </a:r>
            <a:r>
              <a:rPr lang="en-US" sz="4400" dirty="0">
                <a:solidFill>
                  <a:schemeClr val="accent1"/>
                </a:solidFill>
                <a:latin typeface="+mj-lt"/>
              </a:rPr>
              <a:t>not only </a:t>
            </a:r>
            <a:r>
              <a:rPr lang="en-US" sz="4400" dirty="0">
                <a:solidFill>
                  <a:schemeClr val="accent2"/>
                </a:solidFill>
                <a:latin typeface="+mj-lt"/>
              </a:rPr>
              <a:t>supported me </a:t>
            </a:r>
            <a:r>
              <a:rPr lang="en-US" sz="4400" dirty="0">
                <a:solidFill>
                  <a:schemeClr val="accent1"/>
                </a:solidFill>
                <a:latin typeface="+mj-lt"/>
              </a:rPr>
              <a:t>with the money but actually really wanted to </a:t>
            </a:r>
            <a:r>
              <a:rPr lang="en-US" sz="4400" dirty="0">
                <a:solidFill>
                  <a:schemeClr val="accent2"/>
                </a:solidFill>
                <a:latin typeface="+mj-lt"/>
              </a:rPr>
              <a:t>help with my metabolic health</a:t>
            </a:r>
            <a:r>
              <a:rPr lang="en-US" sz="4400" dirty="0">
                <a:solidFill>
                  <a:schemeClr val="accent1"/>
                </a:solidFill>
                <a:latin typeface="+mj-lt"/>
              </a:rPr>
              <a:t>." </a:t>
            </a:r>
            <a:endParaRPr lang="en-GB" sz="4400" dirty="0">
              <a:solidFill>
                <a:schemeClr val="accent1"/>
              </a:solidFill>
              <a:latin typeface="+mj-lt"/>
            </a:endParaRPr>
          </a:p>
        </p:txBody>
      </p:sp>
    </p:spTree>
    <p:extLst>
      <p:ext uri="{BB962C8B-B14F-4D97-AF65-F5344CB8AC3E}">
        <p14:creationId xmlns:p14="http://schemas.microsoft.com/office/powerpoint/2010/main" val="3575847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C38B8-930B-E33C-3702-8DA858337E8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511F19-ABC3-C8ED-6CDA-41F194183BD0}"/>
              </a:ext>
            </a:extLst>
          </p:cNvPr>
          <p:cNvSpPr>
            <a:spLocks noGrp="1"/>
          </p:cNvSpPr>
          <p:nvPr>
            <p:ph type="sldNum" sz="quarter" idx="12"/>
          </p:nvPr>
        </p:nvSpPr>
        <p:spPr/>
        <p:txBody>
          <a:bodyPr/>
          <a:lstStyle/>
          <a:p>
            <a:fld id="{5E4D2043-7E31-4A53-BD33-72A88E682172}" type="slidenum">
              <a:rPr lang="en-GB" smtClean="0"/>
              <a:pPr/>
              <a:t>14</a:t>
            </a:fld>
            <a:endParaRPr lang="en-GB"/>
          </a:p>
        </p:txBody>
      </p:sp>
      <p:sp>
        <p:nvSpPr>
          <p:cNvPr id="10" name="Content Placeholder 1">
            <a:extLst>
              <a:ext uri="{FF2B5EF4-FFF2-40B4-BE49-F238E27FC236}">
                <a16:creationId xmlns:a16="http://schemas.microsoft.com/office/drawing/2014/main" id="{1AE1DCBC-DC84-C005-2B64-E0B958CDF654}"/>
              </a:ext>
            </a:extLst>
          </p:cNvPr>
          <p:cNvSpPr txBox="1">
            <a:spLocks/>
          </p:cNvSpPr>
          <p:nvPr/>
        </p:nvSpPr>
        <p:spPr>
          <a:xfrm>
            <a:off x="695325" y="1628776"/>
            <a:ext cx="11017250" cy="4392513"/>
          </a:xfrm>
          <a:prstGeom prst="rect">
            <a:avLst/>
          </a:prstGeom>
        </p:spPr>
        <p:txBody>
          <a:bodyPr/>
          <a:lstStyle>
            <a:lvl1pPr marL="182563" indent="-182563" algn="l" defTabSz="914400" rtl="0" eaLnBrk="1" latinLnBrk="0" hangingPunct="1">
              <a:lnSpc>
                <a:spcPct val="100000"/>
              </a:lnSpc>
              <a:spcBef>
                <a:spcPts val="1200"/>
              </a:spcBef>
              <a:buClrTx/>
              <a:buSzPct val="100000"/>
              <a:buFont typeface="Arial" pitchFamily="34" charset="0"/>
              <a:buChar char="•"/>
              <a:defRPr sz="1600" kern="1200">
                <a:solidFill>
                  <a:schemeClr val="tx1"/>
                </a:solidFill>
                <a:latin typeface="SwissReSans" pitchFamily="34" charset="0"/>
                <a:ea typeface="+mn-ea"/>
                <a:cs typeface="+mn-cs"/>
              </a:defRPr>
            </a:lvl1pPr>
            <a:lvl2pPr marL="450000" indent="-270000"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2pPr>
            <a:lvl3pPr marL="720000" indent="-271463"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3pPr>
            <a:lvl4pPr marL="99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4pPr>
            <a:lvl5pPr marL="126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5pPr>
            <a:lvl6pPr marL="153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6pPr>
            <a:lvl7pPr marL="180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7pPr>
            <a:lvl8pPr marL="207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8pPr>
            <a:lvl9pPr marL="234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9pPr>
          </a:lstStyle>
          <a:p>
            <a:endParaRPr lang="en-GB" sz="2000" dirty="0">
              <a:solidFill>
                <a:schemeClr val="bg1"/>
              </a:solidFill>
            </a:endParaRPr>
          </a:p>
          <a:p>
            <a:endParaRPr lang="en-GB" sz="2000" dirty="0">
              <a:solidFill>
                <a:schemeClr val="bg1"/>
              </a:solidFill>
            </a:endParaRPr>
          </a:p>
          <a:p>
            <a:r>
              <a:rPr lang="en-GB" sz="2000" dirty="0">
                <a:solidFill>
                  <a:schemeClr val="bg1"/>
                </a:solidFill>
              </a:rPr>
              <a:t>Relationships with Global experts</a:t>
            </a:r>
          </a:p>
          <a:p>
            <a:r>
              <a:rPr lang="en-GB" sz="2000" dirty="0">
                <a:solidFill>
                  <a:schemeClr val="bg1"/>
                </a:solidFill>
              </a:rPr>
              <a:t>Finding best Programs/Partners</a:t>
            </a:r>
          </a:p>
          <a:p>
            <a:r>
              <a:rPr lang="en-GB" sz="2000" dirty="0">
                <a:solidFill>
                  <a:schemeClr val="bg1"/>
                </a:solidFill>
              </a:rPr>
              <a:t>Launching Pilots</a:t>
            </a:r>
          </a:p>
          <a:p>
            <a:r>
              <a:rPr lang="en-GB" sz="2000" dirty="0">
                <a:solidFill>
                  <a:schemeClr val="bg1"/>
                </a:solidFill>
              </a:rPr>
              <a:t>Multiple publications</a:t>
            </a:r>
          </a:p>
          <a:p>
            <a:r>
              <a:rPr lang="en-GB" sz="2000" dirty="0">
                <a:solidFill>
                  <a:schemeClr val="bg1"/>
                </a:solidFill>
              </a:rPr>
              <a:t>Advocacy work</a:t>
            </a:r>
          </a:p>
          <a:p>
            <a:endParaRPr lang="en-GB" dirty="0">
              <a:solidFill>
                <a:schemeClr val="bg1"/>
              </a:solidFill>
            </a:endParaRPr>
          </a:p>
        </p:txBody>
      </p:sp>
      <p:sp>
        <p:nvSpPr>
          <p:cNvPr id="11" name="Title 2">
            <a:extLst>
              <a:ext uri="{FF2B5EF4-FFF2-40B4-BE49-F238E27FC236}">
                <a16:creationId xmlns:a16="http://schemas.microsoft.com/office/drawing/2014/main" id="{805C0EF1-38D3-2F65-8B38-2A55CCFA1623}"/>
              </a:ext>
            </a:extLst>
          </p:cNvPr>
          <p:cNvSpPr>
            <a:spLocks noGrp="1"/>
          </p:cNvSpPr>
          <p:nvPr>
            <p:ph type="title"/>
          </p:nvPr>
        </p:nvSpPr>
        <p:spPr>
          <a:xfrm>
            <a:off x="695325" y="692151"/>
            <a:ext cx="11017250" cy="692647"/>
          </a:xfrm>
        </p:spPr>
        <p:txBody>
          <a:bodyPr>
            <a:normAutofit fontScale="90000"/>
          </a:bodyPr>
          <a:lstStyle/>
          <a:p>
            <a:r>
              <a:rPr lang="en-GB" sz="3200" dirty="0"/>
              <a:t>Swiss Re’s initiatives in</a:t>
            </a:r>
            <a:br>
              <a:rPr lang="en-GB" sz="3200" dirty="0"/>
            </a:br>
            <a:r>
              <a:rPr lang="en-GB" sz="3200" dirty="0"/>
              <a:t>this space</a:t>
            </a:r>
          </a:p>
        </p:txBody>
      </p:sp>
      <p:pic>
        <p:nvPicPr>
          <p:cNvPr id="13" name="Picture 12">
            <a:extLst>
              <a:ext uri="{FF2B5EF4-FFF2-40B4-BE49-F238E27FC236}">
                <a16:creationId xmlns:a16="http://schemas.microsoft.com/office/drawing/2014/main" id="{9CC52996-5E0B-2D5C-A2CC-9A90F184D0DB}"/>
              </a:ext>
            </a:extLst>
          </p:cNvPr>
          <p:cNvPicPr>
            <a:picLocks noChangeAspect="1"/>
          </p:cNvPicPr>
          <p:nvPr/>
        </p:nvPicPr>
        <p:blipFill>
          <a:blip r:embed="rId3"/>
          <a:stretch>
            <a:fillRect/>
          </a:stretch>
        </p:blipFill>
        <p:spPr>
          <a:xfrm>
            <a:off x="5663402" y="509794"/>
            <a:ext cx="6528598" cy="293145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0B7FBE16-346C-61B0-D249-3DA000C9819A}"/>
              </a:ext>
            </a:extLst>
          </p:cNvPr>
          <p:cNvPicPr>
            <a:picLocks noChangeAspect="1"/>
          </p:cNvPicPr>
          <p:nvPr/>
        </p:nvPicPr>
        <p:blipFill>
          <a:blip r:embed="rId4"/>
          <a:stretch>
            <a:fillRect/>
          </a:stretch>
        </p:blipFill>
        <p:spPr>
          <a:xfrm>
            <a:off x="5423688" y="3536854"/>
            <a:ext cx="6528599" cy="31182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24993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0F3734D-A6EA-10FA-DEB2-6AD22DB100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 name="think-cell data - do not delete" hidden="1">
                        <a:extLst>
                          <a:ext uri="{FF2B5EF4-FFF2-40B4-BE49-F238E27FC236}">
                            <a16:creationId xmlns:a16="http://schemas.microsoft.com/office/drawing/2014/main" id="{60F3734D-A6EA-10FA-DEB2-6AD22DB100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91FE7112-8D96-5C40-EA92-40D563C07538}"/>
              </a:ext>
            </a:extLst>
          </p:cNvPr>
          <p:cNvSpPr>
            <a:spLocks noGrp="1"/>
          </p:cNvSpPr>
          <p:nvPr>
            <p:ph type="title"/>
          </p:nvPr>
        </p:nvSpPr>
        <p:spPr>
          <a:xfrm>
            <a:off x="7052713" y="3087576"/>
            <a:ext cx="5018395" cy="1296168"/>
          </a:xfrm>
        </p:spPr>
        <p:txBody>
          <a:bodyPr/>
          <a:lstStyle/>
          <a:p>
            <a:r>
              <a:rPr lang="en-GB" sz="4400" dirty="0"/>
              <a:t>Food for thought</a:t>
            </a:r>
          </a:p>
        </p:txBody>
      </p:sp>
      <p:pic>
        <p:nvPicPr>
          <p:cNvPr id="5" name="Picture 4">
            <a:extLst>
              <a:ext uri="{FF2B5EF4-FFF2-40B4-BE49-F238E27FC236}">
                <a16:creationId xmlns:a16="http://schemas.microsoft.com/office/drawing/2014/main" id="{09302297-270C-CC04-22C3-FAE2BBFED862}"/>
              </a:ext>
            </a:extLst>
          </p:cNvPr>
          <p:cNvPicPr>
            <a:picLocks noChangeAspect="1"/>
          </p:cNvPicPr>
          <p:nvPr/>
        </p:nvPicPr>
        <p:blipFill>
          <a:blip r:embed="rId6"/>
          <a:stretch>
            <a:fillRect/>
          </a:stretch>
        </p:blipFill>
        <p:spPr>
          <a:xfrm>
            <a:off x="1930614" y="881381"/>
            <a:ext cx="3428571" cy="5095238"/>
          </a:xfrm>
          <a:prstGeom prst="rect">
            <a:avLst/>
          </a:prstGeom>
        </p:spPr>
      </p:pic>
    </p:spTree>
    <p:extLst>
      <p:ext uri="{BB962C8B-B14F-4D97-AF65-F5344CB8AC3E}">
        <p14:creationId xmlns:p14="http://schemas.microsoft.com/office/powerpoint/2010/main" val="1321224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354D6A7-E513-FBEB-C1B1-BB6DD9078DE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6" name="think-cell data - do not delete" hidden="1">
                        <a:extLst>
                          <a:ext uri="{FF2B5EF4-FFF2-40B4-BE49-F238E27FC236}">
                            <a16:creationId xmlns:a16="http://schemas.microsoft.com/office/drawing/2014/main" id="{1354D6A7-E513-FBEB-C1B1-BB6DD9078D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5E4D2043-7E31-4A53-BD33-72A88E682172}" type="slidenum">
              <a:rPr lang="en-GB" smtClean="0"/>
              <a:pPr/>
              <a:t>16</a:t>
            </a:fld>
            <a:endParaRPr lang="en-GB"/>
          </a:p>
        </p:txBody>
      </p:sp>
      <p:sp>
        <p:nvSpPr>
          <p:cNvPr id="2" name="Title 1"/>
          <p:cNvSpPr>
            <a:spLocks noGrp="1"/>
          </p:cNvSpPr>
          <p:nvPr>
            <p:ph type="title"/>
          </p:nvPr>
        </p:nvSpPr>
        <p:spPr/>
        <p:txBody>
          <a:bodyPr vert="horz"/>
          <a:lstStyle/>
          <a:p>
            <a:r>
              <a:rPr lang="en-GB"/>
              <a:t>Legal notice</a:t>
            </a:r>
          </a:p>
        </p:txBody>
      </p:sp>
      <p:sp>
        <p:nvSpPr>
          <p:cNvPr id="4" name="Text Placeholder 3"/>
          <p:cNvSpPr>
            <a:spLocks noGrp="1"/>
          </p:cNvSpPr>
          <p:nvPr>
            <p:ph idx="4294967295"/>
          </p:nvPr>
        </p:nvSpPr>
        <p:spPr>
          <a:xfrm>
            <a:off x="700946" y="1630650"/>
            <a:ext cx="7481114" cy="4388042"/>
          </a:xfrm>
          <a:prstGeom prst="rect">
            <a:avLst/>
          </a:prstGeom>
        </p:spPr>
        <p:txBody>
          <a:bodyPr anchor="b"/>
          <a:lstStyle/>
          <a:p>
            <a:pPr marL="0" indent="0">
              <a:buNone/>
            </a:pPr>
            <a:r>
              <a:rPr lang="en-US" sz="1199" dirty="0">
                <a:latin typeface="+mn-lt"/>
              </a:rPr>
              <a:t>©2025 Swiss Re. All rights reserved. You may use this presentation for private or internal purposes but note that any copyright or other proprietary notices must not be removed. You are not permitted to create any modifications or derivative works of this presentation, or to use it for commercial or other public purposes, without the prior written permission of Swiss Re.</a:t>
            </a:r>
          </a:p>
          <a:p>
            <a:pPr marL="0" indent="0">
              <a:buNone/>
            </a:pPr>
            <a:r>
              <a:rPr lang="en-US" sz="1199" dirty="0">
                <a:latin typeface="+mn-lt"/>
              </a:rPr>
              <a:t>The information and opinions contained in the presentation are provided as at the date of the presentation and may change. Although the information used was taken from reliable sources, Swiss Re does not accept any responsibility for its accuracy or comprehensiveness or its updating. All liability for the accuracy and completeness of the information or for any damage or loss resulting from its use is expressly excluded. </a:t>
            </a:r>
            <a:endParaRPr lang="en-GB" sz="1199" dirty="0">
              <a:latin typeface="+mn-lt"/>
            </a:endParaRPr>
          </a:p>
        </p:txBody>
      </p:sp>
    </p:spTree>
    <p:extLst>
      <p:ext uri="{BB962C8B-B14F-4D97-AF65-F5344CB8AC3E}">
        <p14:creationId xmlns:p14="http://schemas.microsoft.com/office/powerpoint/2010/main" val="25491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B95CE368-2EE8-0B70-ED29-3ADC7A91D6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9" name="Object 28" hidden="1">
                        <a:extLst>
                          <a:ext uri="{FF2B5EF4-FFF2-40B4-BE49-F238E27FC236}">
                            <a16:creationId xmlns:a16="http://schemas.microsoft.com/office/drawing/2014/main" id="{B95CE368-2EE8-0B70-ED29-3ADC7A91D6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13579BA7-1E15-E3E8-1F37-0C3E42E4CD8F}"/>
              </a:ext>
            </a:extLst>
          </p:cNvPr>
          <p:cNvSpPr/>
          <p:nvPr/>
        </p:nvSpPr>
        <p:spPr>
          <a:xfrm>
            <a:off x="5788915" y="4454117"/>
            <a:ext cx="5923659" cy="1896630"/>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en-GB" sz="1200" b="1" dirty="0">
              <a:solidFill>
                <a:schemeClr val="bg1"/>
              </a:solidFill>
              <a:latin typeface="SwissReSans" pitchFamily="34" charset="0"/>
            </a:endParaRPr>
          </a:p>
        </p:txBody>
      </p:sp>
      <p:grpSp>
        <p:nvGrpSpPr>
          <p:cNvPr id="22" name="Group 21">
            <a:extLst>
              <a:ext uri="{FF2B5EF4-FFF2-40B4-BE49-F238E27FC236}">
                <a16:creationId xmlns:a16="http://schemas.microsoft.com/office/drawing/2014/main" id="{46A761FD-F6F7-5284-AEF7-79B1D93BDAA3}"/>
              </a:ext>
            </a:extLst>
          </p:cNvPr>
          <p:cNvGrpSpPr/>
          <p:nvPr/>
        </p:nvGrpSpPr>
        <p:grpSpPr>
          <a:xfrm>
            <a:off x="5055452" y="4269038"/>
            <a:ext cx="6322208" cy="0"/>
            <a:chOff x="5379562" y="1644406"/>
            <a:chExt cx="6322208" cy="0"/>
          </a:xfrm>
        </p:grpSpPr>
        <p:cxnSp>
          <p:nvCxnSpPr>
            <p:cNvPr id="23" name="Straight Connector 22">
              <a:extLst>
                <a:ext uri="{FF2B5EF4-FFF2-40B4-BE49-F238E27FC236}">
                  <a16:creationId xmlns:a16="http://schemas.microsoft.com/office/drawing/2014/main" id="{B3B632D2-95F7-1CBA-89BB-9CE684FCB92B}"/>
                </a:ext>
              </a:extLst>
            </p:cNvPr>
            <p:cNvCxnSpPr>
              <a:cxnSpLocks/>
            </p:cNvCxnSpPr>
            <p:nvPr/>
          </p:nvCxnSpPr>
          <p:spPr bwMode="gray">
            <a:xfrm>
              <a:off x="5379562" y="1644406"/>
              <a:ext cx="35933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3EA4457-F4F4-E405-3057-0458B3A81240}"/>
                </a:ext>
              </a:extLst>
            </p:cNvPr>
            <p:cNvCxnSpPr>
              <a:cxnSpLocks/>
            </p:cNvCxnSpPr>
            <p:nvPr userDrawn="1"/>
          </p:nvCxnSpPr>
          <p:spPr bwMode="gray">
            <a:xfrm>
              <a:off x="5379562" y="1644406"/>
              <a:ext cx="6322208"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48" name="Oval 47">
            <a:extLst>
              <a:ext uri="{FF2B5EF4-FFF2-40B4-BE49-F238E27FC236}">
                <a16:creationId xmlns:a16="http://schemas.microsoft.com/office/drawing/2014/main" id="{F515031D-F9B9-D55B-6528-6B29A8DD7264}"/>
              </a:ext>
            </a:extLst>
          </p:cNvPr>
          <p:cNvSpPr/>
          <p:nvPr/>
        </p:nvSpPr>
        <p:spPr>
          <a:xfrm>
            <a:off x="695325" y="2443534"/>
            <a:ext cx="3024411" cy="3024411"/>
          </a:xfrm>
          <a:prstGeom prst="ellipse">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pic>
        <p:nvPicPr>
          <p:cNvPr id="111" name="Picture 110">
            <a:extLst>
              <a:ext uri="{FF2B5EF4-FFF2-40B4-BE49-F238E27FC236}">
                <a16:creationId xmlns:a16="http://schemas.microsoft.com/office/drawing/2014/main" id="{D9525753-FA74-AC49-4C30-9B7806F3803A}"/>
              </a:ext>
            </a:extLst>
          </p:cNvPr>
          <p:cNvPicPr>
            <a:picLocks/>
          </p:cNvPicPr>
          <p:nvPr>
            <p:custDataLst>
              <p:tags r:id="rId2"/>
            </p:custDataLst>
          </p:nvPr>
        </p:nvPicPr>
        <p:blipFill rotWithShape="1">
          <a:blip r:embed="rId7" cstate="print">
            <a:extLst>
              <a:ext uri="{28A0092B-C50C-407E-A947-70E740481C1C}">
                <a14:useLocalDpi xmlns:a14="http://schemas.microsoft.com/office/drawing/2010/main" val="0"/>
              </a:ext>
            </a:extLst>
          </a:blip>
          <a:srcRect l="21875" r="21875"/>
          <a:stretch/>
        </p:blipFill>
        <p:spPr bwMode="gray">
          <a:xfrm>
            <a:off x="695325" y="2443534"/>
            <a:ext cx="3024412" cy="3024412"/>
          </a:xfrm>
          <a:custGeom>
            <a:avLst/>
            <a:gdLst>
              <a:gd name="connsiteX0" fmla="*/ 1512206 w 3024412"/>
              <a:gd name="connsiteY0" fmla="*/ 0 h 3024412"/>
              <a:gd name="connsiteX1" fmla="*/ 3024412 w 3024412"/>
              <a:gd name="connsiteY1" fmla="*/ 1512206 h 3024412"/>
              <a:gd name="connsiteX2" fmla="*/ 1512206 w 3024412"/>
              <a:gd name="connsiteY2" fmla="*/ 3024412 h 3024412"/>
              <a:gd name="connsiteX3" fmla="*/ 0 w 3024412"/>
              <a:gd name="connsiteY3" fmla="*/ 1512206 h 3024412"/>
              <a:gd name="connsiteX4" fmla="*/ 1512206 w 3024412"/>
              <a:gd name="connsiteY4" fmla="*/ 0 h 3024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412" h="3024412">
                <a:moveTo>
                  <a:pt x="1512206" y="0"/>
                </a:moveTo>
                <a:cubicBezTo>
                  <a:pt x="2347374" y="0"/>
                  <a:pt x="3024412" y="677038"/>
                  <a:pt x="3024412" y="1512206"/>
                </a:cubicBezTo>
                <a:cubicBezTo>
                  <a:pt x="3024412" y="2347374"/>
                  <a:pt x="2347374" y="3024412"/>
                  <a:pt x="1512206" y="3024412"/>
                </a:cubicBezTo>
                <a:cubicBezTo>
                  <a:pt x="677038" y="3024412"/>
                  <a:pt x="0" y="2347374"/>
                  <a:pt x="0" y="1512206"/>
                </a:cubicBezTo>
                <a:cubicBezTo>
                  <a:pt x="0" y="677038"/>
                  <a:pt x="677038" y="0"/>
                  <a:pt x="1512206" y="0"/>
                </a:cubicBezTo>
                <a:close/>
              </a:path>
            </a:pathLst>
          </a:custGeom>
        </p:spPr>
      </p:pic>
      <p:pic>
        <p:nvPicPr>
          <p:cNvPr id="56" name="Picture 55" descr="A person in a black suit&#10;&#10;Description automatically generated with low confidence">
            <a:extLst>
              <a:ext uri="{FF2B5EF4-FFF2-40B4-BE49-F238E27FC236}">
                <a16:creationId xmlns:a16="http://schemas.microsoft.com/office/drawing/2014/main" id="{EE882D55-A29F-04C8-A83F-E78D1C6CE3B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 t="5356" r="58159" b="36831"/>
          <a:stretch/>
        </p:blipFill>
        <p:spPr>
          <a:xfrm rot="19300107" flipH="1">
            <a:off x="707230" y="2438297"/>
            <a:ext cx="3024534" cy="3024534"/>
          </a:xfrm>
          <a:custGeom>
            <a:avLst/>
            <a:gdLst>
              <a:gd name="connsiteX0" fmla="*/ 574381 w 3024534"/>
              <a:gd name="connsiteY0" fmla="*/ 326040 h 3024534"/>
              <a:gd name="connsiteX1" fmla="*/ 326040 w 3024534"/>
              <a:gd name="connsiteY1" fmla="*/ 2450155 h 3024534"/>
              <a:gd name="connsiteX2" fmla="*/ 2450154 w 3024534"/>
              <a:gd name="connsiteY2" fmla="*/ 2698495 h 3024534"/>
              <a:gd name="connsiteX3" fmla="*/ 2698495 w 3024534"/>
              <a:gd name="connsiteY3" fmla="*/ 574381 h 3024534"/>
              <a:gd name="connsiteX4" fmla="*/ 574381 w 3024534"/>
              <a:gd name="connsiteY4" fmla="*/ 326040 h 3024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534" h="3024534">
                <a:moveTo>
                  <a:pt x="574381" y="326040"/>
                </a:moveTo>
                <a:cubicBezTo>
                  <a:pt x="-80754" y="844021"/>
                  <a:pt x="-191940" y="1795020"/>
                  <a:pt x="326040" y="2450155"/>
                </a:cubicBezTo>
                <a:cubicBezTo>
                  <a:pt x="844021" y="3105289"/>
                  <a:pt x="1795019" y="3216475"/>
                  <a:pt x="2450154" y="2698495"/>
                </a:cubicBezTo>
                <a:cubicBezTo>
                  <a:pt x="3105289" y="2180514"/>
                  <a:pt x="3216475" y="1229516"/>
                  <a:pt x="2698495" y="574381"/>
                </a:cubicBezTo>
                <a:cubicBezTo>
                  <a:pt x="2180514" y="-80754"/>
                  <a:pt x="1229516" y="-191940"/>
                  <a:pt x="574381" y="326040"/>
                </a:cubicBezTo>
                <a:close/>
              </a:path>
            </a:pathLst>
          </a:custGeom>
        </p:spPr>
      </p:pic>
      <p:sp>
        <p:nvSpPr>
          <p:cNvPr id="2" name="Title 1">
            <a:extLst>
              <a:ext uri="{FF2B5EF4-FFF2-40B4-BE49-F238E27FC236}">
                <a16:creationId xmlns:a16="http://schemas.microsoft.com/office/drawing/2014/main" id="{3F5838CA-E7BE-7664-6618-6AFD7E30C4CC}"/>
              </a:ext>
            </a:extLst>
          </p:cNvPr>
          <p:cNvSpPr>
            <a:spLocks noGrp="1"/>
          </p:cNvSpPr>
          <p:nvPr>
            <p:ph type="title"/>
          </p:nvPr>
        </p:nvSpPr>
        <p:spPr>
          <a:xfrm>
            <a:off x="578966" y="817396"/>
            <a:ext cx="2991560" cy="1329595"/>
          </a:xfrm>
        </p:spPr>
        <p:txBody>
          <a:bodyPr vert="horz" wrap="square">
            <a:spAutoFit/>
          </a:bodyPr>
          <a:lstStyle/>
          <a:p>
            <a:r>
              <a:rPr lang="en-US" sz="3200" kern="1200" dirty="0">
                <a:solidFill>
                  <a:schemeClr val="accent2"/>
                </a:solidFill>
                <a:latin typeface="+mj-lt"/>
                <a:ea typeface="+mj-ea"/>
                <a:cs typeface="+mj-cs"/>
              </a:rPr>
              <a:t>Swiss Re IP Claim Deep Dive </a:t>
            </a:r>
            <a:br>
              <a:rPr lang="en-US" sz="3200" kern="1200" dirty="0">
                <a:solidFill>
                  <a:schemeClr val="accent2"/>
                </a:solidFill>
                <a:latin typeface="+mj-lt"/>
                <a:ea typeface="+mj-ea"/>
                <a:cs typeface="+mj-cs"/>
              </a:rPr>
            </a:br>
            <a:r>
              <a:rPr lang="en-US" sz="3200" kern="1200" dirty="0">
                <a:solidFill>
                  <a:schemeClr val="accent2"/>
                </a:solidFill>
                <a:latin typeface="+mj-lt"/>
                <a:ea typeface="+mj-ea"/>
                <a:cs typeface="+mj-cs"/>
              </a:rPr>
              <a:t>key stats </a:t>
            </a:r>
            <a:endParaRPr lang="en-GB" sz="3200" dirty="0">
              <a:solidFill>
                <a:schemeClr val="accent2"/>
              </a:solidFill>
            </a:endParaRPr>
          </a:p>
        </p:txBody>
      </p:sp>
      <p:sp>
        <p:nvSpPr>
          <p:cNvPr id="3" name="Slide Number Placeholder 2">
            <a:extLst>
              <a:ext uri="{FF2B5EF4-FFF2-40B4-BE49-F238E27FC236}">
                <a16:creationId xmlns:a16="http://schemas.microsoft.com/office/drawing/2014/main" id="{801E08B3-B32F-DC3B-E5DE-EF1A9CD2FE1F}"/>
              </a:ext>
            </a:extLst>
          </p:cNvPr>
          <p:cNvSpPr>
            <a:spLocks noGrp="1"/>
          </p:cNvSpPr>
          <p:nvPr>
            <p:ph type="sldNum" sz="quarter" idx="12"/>
          </p:nvPr>
        </p:nvSpPr>
        <p:spPr/>
        <p:txBody>
          <a:bodyPr/>
          <a:lstStyle/>
          <a:p>
            <a:fld id="{5E4D2043-7E31-4A53-BD33-72A88E682172}" type="slidenum">
              <a:rPr lang="en-US" smtClean="0"/>
              <a:pPr/>
              <a:t>2</a:t>
            </a:fld>
            <a:endParaRPr lang="en-US" dirty="0"/>
          </a:p>
        </p:txBody>
      </p:sp>
      <p:grpSp>
        <p:nvGrpSpPr>
          <p:cNvPr id="11" name="Group 10">
            <a:extLst>
              <a:ext uri="{FF2B5EF4-FFF2-40B4-BE49-F238E27FC236}">
                <a16:creationId xmlns:a16="http://schemas.microsoft.com/office/drawing/2014/main" id="{B55C5956-8C20-9EF4-3CFA-68DC4AB8E931}"/>
              </a:ext>
            </a:extLst>
          </p:cNvPr>
          <p:cNvGrpSpPr/>
          <p:nvPr/>
        </p:nvGrpSpPr>
        <p:grpSpPr>
          <a:xfrm>
            <a:off x="5055452" y="1413673"/>
            <a:ext cx="6322208" cy="0"/>
            <a:chOff x="5379562" y="1644406"/>
            <a:chExt cx="6322208" cy="0"/>
          </a:xfrm>
        </p:grpSpPr>
        <p:cxnSp>
          <p:nvCxnSpPr>
            <p:cNvPr id="12" name="Straight Connector 11">
              <a:extLst>
                <a:ext uri="{FF2B5EF4-FFF2-40B4-BE49-F238E27FC236}">
                  <a16:creationId xmlns:a16="http://schemas.microsoft.com/office/drawing/2014/main" id="{63753E0D-CAAB-075E-41A2-DD683BBBCC39}"/>
                </a:ext>
              </a:extLst>
            </p:cNvPr>
            <p:cNvCxnSpPr>
              <a:cxnSpLocks/>
            </p:cNvCxnSpPr>
            <p:nvPr/>
          </p:nvCxnSpPr>
          <p:spPr bwMode="gray">
            <a:xfrm>
              <a:off x="5379562" y="1644406"/>
              <a:ext cx="35933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35D0ADC-09C2-77CF-1B5B-B3D48419C51A}"/>
                </a:ext>
              </a:extLst>
            </p:cNvPr>
            <p:cNvCxnSpPr>
              <a:cxnSpLocks/>
            </p:cNvCxnSpPr>
            <p:nvPr userDrawn="1"/>
          </p:nvCxnSpPr>
          <p:spPr bwMode="gray">
            <a:xfrm>
              <a:off x="5379562" y="1644406"/>
              <a:ext cx="6322208"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185FEAB-E397-057C-9055-B730B7E0ADA9}"/>
              </a:ext>
            </a:extLst>
          </p:cNvPr>
          <p:cNvGrpSpPr/>
          <p:nvPr/>
        </p:nvGrpSpPr>
        <p:grpSpPr>
          <a:xfrm>
            <a:off x="5086768" y="2019930"/>
            <a:ext cx="6322208" cy="0"/>
            <a:chOff x="5379562" y="2767526"/>
            <a:chExt cx="6322208" cy="0"/>
          </a:xfrm>
        </p:grpSpPr>
        <p:cxnSp>
          <p:nvCxnSpPr>
            <p:cNvPr id="15" name="Straight Connector 14">
              <a:extLst>
                <a:ext uri="{FF2B5EF4-FFF2-40B4-BE49-F238E27FC236}">
                  <a16:creationId xmlns:a16="http://schemas.microsoft.com/office/drawing/2014/main" id="{9328C759-FAA9-4AA0-73D7-0E9D4A79BBCD}"/>
                </a:ext>
              </a:extLst>
            </p:cNvPr>
            <p:cNvCxnSpPr>
              <a:cxnSpLocks/>
            </p:cNvCxnSpPr>
            <p:nvPr/>
          </p:nvCxnSpPr>
          <p:spPr bwMode="gray">
            <a:xfrm>
              <a:off x="5379562" y="2767526"/>
              <a:ext cx="35933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289502-AFAB-22C4-A020-9E5C3DCADA6D}"/>
                </a:ext>
              </a:extLst>
            </p:cNvPr>
            <p:cNvCxnSpPr>
              <a:cxnSpLocks/>
            </p:cNvCxnSpPr>
            <p:nvPr userDrawn="1"/>
          </p:nvCxnSpPr>
          <p:spPr bwMode="gray">
            <a:xfrm>
              <a:off x="5379562" y="2767526"/>
              <a:ext cx="6322208"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1" name="Text Placeholder 3">
            <a:extLst>
              <a:ext uri="{FF2B5EF4-FFF2-40B4-BE49-F238E27FC236}">
                <a16:creationId xmlns:a16="http://schemas.microsoft.com/office/drawing/2014/main" id="{6BF68388-0775-6FA3-3A39-3B7BDCD61AB8}"/>
              </a:ext>
            </a:extLst>
          </p:cNvPr>
          <p:cNvSpPr txBox="1">
            <a:spLocks/>
          </p:cNvSpPr>
          <p:nvPr/>
        </p:nvSpPr>
        <p:spPr bwMode="gray">
          <a:xfrm>
            <a:off x="6017072" y="4786073"/>
            <a:ext cx="5467345" cy="1138773"/>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1200"/>
              </a:spcBef>
              <a:buClrTx/>
              <a:buSzPct val="100000"/>
              <a:buFont typeface="Arial" pitchFamily="34" charset="0"/>
              <a:buNone/>
              <a:defRPr sz="1800" b="1" kern="1200">
                <a:solidFill>
                  <a:srgbClr val="66AF85"/>
                </a:solidFill>
                <a:latin typeface="SwissReSans" pitchFamily="34" charset="0"/>
                <a:ea typeface="+mn-ea"/>
                <a:cs typeface="+mn-cs"/>
              </a:defRPr>
            </a:lvl1pPr>
            <a:lvl2pPr marL="0" indent="0" algn="l" defTabSz="914400" rtl="0" eaLnBrk="1" latinLnBrk="0" hangingPunct="1">
              <a:lnSpc>
                <a:spcPct val="100000"/>
              </a:lnSpc>
              <a:spcBef>
                <a:spcPts val="0"/>
              </a:spcBef>
              <a:buFont typeface="SwissReSans" pitchFamily="34" charset="0"/>
              <a:buNone/>
              <a:defRPr lang="en-US" sz="1400" kern="1200" dirty="0" smtClean="0">
                <a:solidFill>
                  <a:schemeClr val="tx1"/>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sz="1800" b="1" dirty="0">
                <a:latin typeface="SwissReSans"/>
              </a:rPr>
              <a:t>From analysing co-morbidities, we concluded that in </a:t>
            </a:r>
            <a:r>
              <a:rPr lang="en-GB" sz="2000" b="1" dirty="0">
                <a:latin typeface="SwissReSans"/>
              </a:rPr>
              <a:t>18.4%</a:t>
            </a:r>
            <a:r>
              <a:rPr lang="en-GB" sz="1800" b="1" dirty="0">
                <a:latin typeface="SwissReSans"/>
              </a:rPr>
              <a:t> of long-term IP claims obesity was the factor regarded as the PRIMARY DRIVER of claim – but wasn’t listed as a health condition in 75% of cases.</a:t>
            </a:r>
            <a:endParaRPr lang="en-GB" sz="1800" dirty="0">
              <a:latin typeface="SwissReSans"/>
            </a:endParaRPr>
          </a:p>
        </p:txBody>
      </p:sp>
      <p:grpSp>
        <p:nvGrpSpPr>
          <p:cNvPr id="38" name="Group 37">
            <a:extLst>
              <a:ext uri="{FF2B5EF4-FFF2-40B4-BE49-F238E27FC236}">
                <a16:creationId xmlns:a16="http://schemas.microsoft.com/office/drawing/2014/main" id="{ACB9F738-EB73-87C5-B8BE-7CAD2709842F}"/>
              </a:ext>
            </a:extLst>
          </p:cNvPr>
          <p:cNvGrpSpPr/>
          <p:nvPr/>
        </p:nvGrpSpPr>
        <p:grpSpPr>
          <a:xfrm>
            <a:off x="4215677" y="1392354"/>
            <a:ext cx="7160482" cy="617580"/>
            <a:chOff x="4215677" y="1576235"/>
            <a:chExt cx="7160482" cy="617580"/>
          </a:xfrm>
        </p:grpSpPr>
        <p:sp>
          <p:nvSpPr>
            <p:cNvPr id="9" name="Text Placeholder 3">
              <a:extLst>
                <a:ext uri="{FF2B5EF4-FFF2-40B4-BE49-F238E27FC236}">
                  <a16:creationId xmlns:a16="http://schemas.microsoft.com/office/drawing/2014/main" id="{697D23F9-A4D4-40E8-5310-D63DC2322367}"/>
                </a:ext>
              </a:extLst>
            </p:cNvPr>
            <p:cNvSpPr txBox="1">
              <a:spLocks/>
            </p:cNvSpPr>
            <p:nvPr/>
          </p:nvSpPr>
          <p:spPr bwMode="gray">
            <a:xfrm>
              <a:off x="5053951" y="1777303"/>
              <a:ext cx="6322208" cy="215444"/>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1200"/>
                </a:spcBef>
                <a:buClrTx/>
                <a:buSzPct val="100000"/>
                <a:buFont typeface="Arial" pitchFamily="34" charset="0"/>
                <a:buNone/>
                <a:defRPr sz="1800" b="1" kern="1200">
                  <a:solidFill>
                    <a:srgbClr val="66AF85"/>
                  </a:solidFill>
                  <a:latin typeface="SwissReSans" pitchFamily="34" charset="0"/>
                  <a:ea typeface="+mn-ea"/>
                  <a:cs typeface="+mn-cs"/>
                </a:defRPr>
              </a:lvl1pPr>
              <a:lvl2pPr marL="0" indent="0" algn="l" defTabSz="914400" rtl="0" eaLnBrk="1" latinLnBrk="0" hangingPunct="1">
                <a:lnSpc>
                  <a:spcPct val="100000"/>
                </a:lnSpc>
                <a:spcBef>
                  <a:spcPts val="0"/>
                </a:spcBef>
                <a:buFont typeface="SwissReSans" pitchFamily="34" charset="0"/>
                <a:buNone/>
                <a:defRPr lang="en-US" sz="1400" kern="1200" dirty="0" smtClean="0">
                  <a:solidFill>
                    <a:schemeClr val="tx1"/>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a:t>Reviewed by team of 6 doctors, clinical team, claims assessors, and actuaries. </a:t>
              </a:r>
            </a:p>
          </p:txBody>
        </p:sp>
        <p:grpSp>
          <p:nvGrpSpPr>
            <p:cNvPr id="37" name="Group 36">
              <a:extLst>
                <a:ext uri="{FF2B5EF4-FFF2-40B4-BE49-F238E27FC236}">
                  <a16:creationId xmlns:a16="http://schemas.microsoft.com/office/drawing/2014/main" id="{AD525035-1E55-E034-2EF5-E547256F7D45}"/>
                </a:ext>
              </a:extLst>
            </p:cNvPr>
            <p:cNvGrpSpPr/>
            <p:nvPr/>
          </p:nvGrpSpPr>
          <p:grpSpPr>
            <a:xfrm>
              <a:off x="4215677" y="1576235"/>
              <a:ext cx="617580" cy="617580"/>
              <a:chOff x="4215677" y="1576235"/>
              <a:chExt cx="617580" cy="617580"/>
            </a:xfrm>
          </p:grpSpPr>
          <p:sp>
            <p:nvSpPr>
              <p:cNvPr id="6" name="Oval 5">
                <a:extLst>
                  <a:ext uri="{FF2B5EF4-FFF2-40B4-BE49-F238E27FC236}">
                    <a16:creationId xmlns:a16="http://schemas.microsoft.com/office/drawing/2014/main" id="{CC5F17AB-6704-B607-CC36-5FE9EBE9BA02}"/>
                  </a:ext>
                </a:extLst>
              </p:cNvPr>
              <p:cNvSpPr/>
              <p:nvPr/>
            </p:nvSpPr>
            <p:spPr bwMode="gray">
              <a:xfrm>
                <a:off x="4215677" y="1576235"/>
                <a:ext cx="617580" cy="61758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wissReSans" pitchFamily="34" charset="0"/>
                </a:endParaRPr>
              </a:p>
            </p:txBody>
          </p:sp>
          <p:grpSp>
            <p:nvGrpSpPr>
              <p:cNvPr id="66" name="Group 65">
                <a:extLst>
                  <a:ext uri="{FF2B5EF4-FFF2-40B4-BE49-F238E27FC236}">
                    <a16:creationId xmlns:a16="http://schemas.microsoft.com/office/drawing/2014/main" id="{C68404B7-80FE-6E07-D6AF-5C14514F1FF9}"/>
                  </a:ext>
                </a:extLst>
              </p:cNvPr>
              <p:cNvGrpSpPr/>
              <p:nvPr/>
            </p:nvGrpSpPr>
            <p:grpSpPr>
              <a:xfrm>
                <a:off x="4399055" y="1759806"/>
                <a:ext cx="250825" cy="250438"/>
                <a:chOff x="4483010" y="1863662"/>
                <a:chExt cx="190780" cy="190486"/>
              </a:xfrm>
              <a:solidFill>
                <a:schemeClr val="bg1"/>
              </a:solidFill>
            </p:grpSpPr>
            <p:sp>
              <p:nvSpPr>
                <p:cNvPr id="63" name="Freeform: Shape 62">
                  <a:extLst>
                    <a:ext uri="{FF2B5EF4-FFF2-40B4-BE49-F238E27FC236}">
                      <a16:creationId xmlns:a16="http://schemas.microsoft.com/office/drawing/2014/main" id="{87017205-24C3-DAC2-AD66-392465675143}"/>
                    </a:ext>
                  </a:extLst>
                </p:cNvPr>
                <p:cNvSpPr/>
                <p:nvPr/>
              </p:nvSpPr>
              <p:spPr>
                <a:xfrm>
                  <a:off x="4483290" y="1863662"/>
                  <a:ext cx="190500" cy="113538"/>
                </a:xfrm>
                <a:custGeom>
                  <a:avLst/>
                  <a:gdLst>
                    <a:gd name="connsiteX0" fmla="*/ 190500 w 190500"/>
                    <a:gd name="connsiteY0" fmla="*/ 55340 h 113538"/>
                    <a:gd name="connsiteX1" fmla="*/ 190500 w 190500"/>
                    <a:gd name="connsiteY1" fmla="*/ 100013 h 113538"/>
                    <a:gd name="connsiteX2" fmla="*/ 151638 w 190500"/>
                    <a:gd name="connsiteY2" fmla="*/ 100013 h 113538"/>
                    <a:gd name="connsiteX3" fmla="*/ 147447 w 190500"/>
                    <a:gd name="connsiteY3" fmla="*/ 97441 h 113538"/>
                    <a:gd name="connsiteX4" fmla="*/ 137541 w 190500"/>
                    <a:gd name="connsiteY4" fmla="*/ 78677 h 113538"/>
                    <a:gd name="connsiteX5" fmla="*/ 119634 w 190500"/>
                    <a:gd name="connsiteY5" fmla="*/ 67437 h 113538"/>
                    <a:gd name="connsiteX6" fmla="*/ 103061 w 190500"/>
                    <a:gd name="connsiteY6" fmla="*/ 80582 h 113538"/>
                    <a:gd name="connsiteX7" fmla="*/ 89916 w 190500"/>
                    <a:gd name="connsiteY7" fmla="*/ 113538 h 113538"/>
                    <a:gd name="connsiteX8" fmla="*/ 88011 w 190500"/>
                    <a:gd name="connsiteY8" fmla="*/ 108585 h 113538"/>
                    <a:gd name="connsiteX9" fmla="*/ 56864 w 190500"/>
                    <a:gd name="connsiteY9" fmla="*/ 87344 h 113538"/>
                    <a:gd name="connsiteX10" fmla="*/ 0 w 190500"/>
                    <a:gd name="connsiteY10" fmla="*/ 87630 h 113538"/>
                    <a:gd name="connsiteX11" fmla="*/ 0 w 190500"/>
                    <a:gd name="connsiteY11" fmla="*/ 55340 h 113538"/>
                    <a:gd name="connsiteX12" fmla="*/ 55340 w 190500"/>
                    <a:gd name="connsiteY12" fmla="*/ 0 h 113538"/>
                    <a:gd name="connsiteX13" fmla="*/ 135160 w 190500"/>
                    <a:gd name="connsiteY13" fmla="*/ 0 h 113538"/>
                    <a:gd name="connsiteX14" fmla="*/ 190500 w 190500"/>
                    <a:gd name="connsiteY14" fmla="*/ 55340 h 11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 h="113538">
                      <a:moveTo>
                        <a:pt x="190500" y="55340"/>
                      </a:moveTo>
                      <a:lnTo>
                        <a:pt x="190500" y="100013"/>
                      </a:lnTo>
                      <a:lnTo>
                        <a:pt x="151638" y="100013"/>
                      </a:lnTo>
                      <a:cubicBezTo>
                        <a:pt x="150495" y="99917"/>
                        <a:pt x="148019" y="98489"/>
                        <a:pt x="147447" y="97441"/>
                      </a:cubicBezTo>
                      <a:lnTo>
                        <a:pt x="137541" y="78677"/>
                      </a:lnTo>
                      <a:cubicBezTo>
                        <a:pt x="133636" y="71247"/>
                        <a:pt x="126873" y="67056"/>
                        <a:pt x="119634" y="67437"/>
                      </a:cubicBezTo>
                      <a:cubicBezTo>
                        <a:pt x="112395" y="67818"/>
                        <a:pt x="106204" y="72676"/>
                        <a:pt x="103061" y="80582"/>
                      </a:cubicBezTo>
                      <a:lnTo>
                        <a:pt x="89916" y="113538"/>
                      </a:lnTo>
                      <a:lnTo>
                        <a:pt x="88011" y="108585"/>
                      </a:lnTo>
                      <a:cubicBezTo>
                        <a:pt x="83344" y="96488"/>
                        <a:pt x="70009" y="87344"/>
                        <a:pt x="56864" y="87344"/>
                      </a:cubicBezTo>
                      <a:lnTo>
                        <a:pt x="0" y="87630"/>
                      </a:lnTo>
                      <a:lnTo>
                        <a:pt x="0" y="55340"/>
                      </a:lnTo>
                      <a:cubicBezTo>
                        <a:pt x="0" y="20669"/>
                        <a:pt x="20669" y="0"/>
                        <a:pt x="55340" y="0"/>
                      </a:cubicBezTo>
                      <a:lnTo>
                        <a:pt x="135160" y="0"/>
                      </a:lnTo>
                      <a:cubicBezTo>
                        <a:pt x="169831" y="0"/>
                        <a:pt x="190500" y="20669"/>
                        <a:pt x="190500" y="55340"/>
                      </a:cubicBezTo>
                      <a:close/>
                    </a:path>
                  </a:pathLst>
                </a:custGeom>
                <a:grp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959A99B3-0894-49C7-22A6-1A9B00F281C6}"/>
                    </a:ext>
                  </a:extLst>
                </p:cNvPr>
                <p:cNvSpPr/>
                <p:nvPr/>
              </p:nvSpPr>
              <p:spPr>
                <a:xfrm>
                  <a:off x="4483290" y="1945368"/>
                  <a:ext cx="190500" cy="108780"/>
                </a:xfrm>
                <a:custGeom>
                  <a:avLst/>
                  <a:gdLst>
                    <a:gd name="connsiteX0" fmla="*/ 190500 w 190500"/>
                    <a:gd name="connsiteY0" fmla="*/ 53441 h 108780"/>
                    <a:gd name="connsiteX1" fmla="*/ 190500 w 190500"/>
                    <a:gd name="connsiteY1" fmla="*/ 32581 h 108780"/>
                    <a:gd name="connsiteX2" fmla="*/ 151638 w 190500"/>
                    <a:gd name="connsiteY2" fmla="*/ 32581 h 108780"/>
                    <a:gd name="connsiteX3" fmla="*/ 134779 w 190500"/>
                    <a:gd name="connsiteY3" fmla="*/ 22389 h 108780"/>
                    <a:gd name="connsiteX4" fmla="*/ 124873 w 190500"/>
                    <a:gd name="connsiteY4" fmla="*/ 3625 h 108780"/>
                    <a:gd name="connsiteX5" fmla="*/ 116300 w 190500"/>
                    <a:gd name="connsiteY5" fmla="*/ 4101 h 108780"/>
                    <a:gd name="connsiteX6" fmla="*/ 94393 w 190500"/>
                    <a:gd name="connsiteY6" fmla="*/ 59441 h 108780"/>
                    <a:gd name="connsiteX7" fmla="*/ 85534 w 190500"/>
                    <a:gd name="connsiteY7" fmla="*/ 59441 h 108780"/>
                    <a:gd name="connsiteX8" fmla="*/ 74676 w 190500"/>
                    <a:gd name="connsiteY8" fmla="*/ 32009 h 108780"/>
                    <a:gd name="connsiteX9" fmla="*/ 56960 w 190500"/>
                    <a:gd name="connsiteY9" fmla="*/ 19913 h 108780"/>
                    <a:gd name="connsiteX10" fmla="*/ 0 w 190500"/>
                    <a:gd name="connsiteY10" fmla="*/ 20198 h 108780"/>
                    <a:gd name="connsiteX11" fmla="*/ 0 w 190500"/>
                    <a:gd name="connsiteY11" fmla="*/ 53441 h 108780"/>
                    <a:gd name="connsiteX12" fmla="*/ 53626 w 190500"/>
                    <a:gd name="connsiteY12" fmla="*/ 108686 h 108780"/>
                    <a:gd name="connsiteX13" fmla="*/ 56864 w 190500"/>
                    <a:gd name="connsiteY13" fmla="*/ 108781 h 108780"/>
                    <a:gd name="connsiteX14" fmla="*/ 133064 w 190500"/>
                    <a:gd name="connsiteY14" fmla="*/ 108781 h 108780"/>
                    <a:gd name="connsiteX15" fmla="*/ 137255 w 190500"/>
                    <a:gd name="connsiteY15" fmla="*/ 108686 h 108780"/>
                    <a:gd name="connsiteX16" fmla="*/ 190500 w 190500"/>
                    <a:gd name="connsiteY16" fmla="*/ 53441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0" h="108780">
                      <a:moveTo>
                        <a:pt x="190500" y="53441"/>
                      </a:moveTo>
                      <a:lnTo>
                        <a:pt x="190500" y="32581"/>
                      </a:lnTo>
                      <a:lnTo>
                        <a:pt x="151638" y="32581"/>
                      </a:lnTo>
                      <a:cubicBezTo>
                        <a:pt x="145256" y="32581"/>
                        <a:pt x="137731" y="28009"/>
                        <a:pt x="134779" y="22389"/>
                      </a:cubicBezTo>
                      <a:lnTo>
                        <a:pt x="124873" y="3625"/>
                      </a:lnTo>
                      <a:cubicBezTo>
                        <a:pt x="122206" y="-1423"/>
                        <a:pt x="118396" y="-1138"/>
                        <a:pt x="116300" y="4101"/>
                      </a:cubicBezTo>
                      <a:lnTo>
                        <a:pt x="94393" y="59441"/>
                      </a:lnTo>
                      <a:cubicBezTo>
                        <a:pt x="92012" y="65633"/>
                        <a:pt x="88011" y="65633"/>
                        <a:pt x="85534" y="59441"/>
                      </a:cubicBezTo>
                      <a:lnTo>
                        <a:pt x="74676" y="32009"/>
                      </a:lnTo>
                      <a:cubicBezTo>
                        <a:pt x="72104" y="25342"/>
                        <a:pt x="64103" y="19913"/>
                        <a:pt x="56960" y="19913"/>
                      </a:cubicBezTo>
                      <a:lnTo>
                        <a:pt x="0" y="20198"/>
                      </a:lnTo>
                      <a:lnTo>
                        <a:pt x="0" y="53441"/>
                      </a:lnTo>
                      <a:cubicBezTo>
                        <a:pt x="0" y="87540"/>
                        <a:pt x="20003" y="108114"/>
                        <a:pt x="53626" y="108686"/>
                      </a:cubicBezTo>
                      <a:cubicBezTo>
                        <a:pt x="54673" y="108781"/>
                        <a:pt x="55817" y="108781"/>
                        <a:pt x="56864" y="108781"/>
                      </a:cubicBezTo>
                      <a:lnTo>
                        <a:pt x="133064" y="108781"/>
                      </a:lnTo>
                      <a:cubicBezTo>
                        <a:pt x="134493" y="108781"/>
                        <a:pt x="135922" y="108781"/>
                        <a:pt x="137255" y="108686"/>
                      </a:cubicBezTo>
                      <a:cubicBezTo>
                        <a:pt x="170688" y="107924"/>
                        <a:pt x="190500" y="87445"/>
                        <a:pt x="190500" y="53441"/>
                      </a:cubicBezTo>
                      <a:close/>
                    </a:path>
                  </a:pathLst>
                </a:custGeom>
                <a:grp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044C8F56-4919-C1F4-EED7-9288DDAE8B12}"/>
                    </a:ext>
                  </a:extLst>
                </p:cNvPr>
                <p:cNvSpPr/>
                <p:nvPr/>
              </p:nvSpPr>
              <p:spPr>
                <a:xfrm>
                  <a:off x="4483010" y="1965571"/>
                  <a:ext cx="285" cy="31527"/>
                </a:xfrm>
                <a:custGeom>
                  <a:avLst/>
                  <a:gdLst>
                    <a:gd name="connsiteX0" fmla="*/ 286 w 285"/>
                    <a:gd name="connsiteY0" fmla="*/ 0 h 31527"/>
                    <a:gd name="connsiteX1" fmla="*/ 286 w 285"/>
                    <a:gd name="connsiteY1" fmla="*/ 31528 h 31527"/>
                    <a:gd name="connsiteX2" fmla="*/ 0 w 285"/>
                    <a:gd name="connsiteY2" fmla="*/ 21908 h 31527"/>
                    <a:gd name="connsiteX3" fmla="*/ 0 w 285"/>
                    <a:gd name="connsiteY3" fmla="*/ 0 h 31527"/>
                    <a:gd name="connsiteX4" fmla="*/ 286 w 285"/>
                    <a:gd name="connsiteY4" fmla="*/ 0 h 3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 h="31527">
                      <a:moveTo>
                        <a:pt x="286" y="0"/>
                      </a:moveTo>
                      <a:lnTo>
                        <a:pt x="286" y="31528"/>
                      </a:lnTo>
                      <a:cubicBezTo>
                        <a:pt x="95" y="28480"/>
                        <a:pt x="0" y="25241"/>
                        <a:pt x="0" y="21908"/>
                      </a:cubicBezTo>
                      <a:lnTo>
                        <a:pt x="0" y="0"/>
                      </a:lnTo>
                      <a:lnTo>
                        <a:pt x="286" y="0"/>
                      </a:lnTo>
                      <a:close/>
                    </a:path>
                  </a:pathLst>
                </a:custGeom>
                <a:grpFill/>
                <a:ln w="9525" cap="flat">
                  <a:noFill/>
                  <a:prstDash val="solid"/>
                  <a:miter/>
                </a:ln>
              </p:spPr>
              <p:txBody>
                <a:bodyPr rtlCol="0" anchor="ctr"/>
                <a:lstStyle/>
                <a:p>
                  <a:endParaRPr lang="en-GB"/>
                </a:p>
              </p:txBody>
            </p:sp>
          </p:grpSp>
        </p:grpSp>
      </p:grpSp>
      <p:grpSp>
        <p:nvGrpSpPr>
          <p:cNvPr id="36" name="Group 35">
            <a:extLst>
              <a:ext uri="{FF2B5EF4-FFF2-40B4-BE49-F238E27FC236}">
                <a16:creationId xmlns:a16="http://schemas.microsoft.com/office/drawing/2014/main" id="{94938AA0-BDB8-F29C-9D21-CDC9D4DF25E3}"/>
              </a:ext>
            </a:extLst>
          </p:cNvPr>
          <p:cNvGrpSpPr/>
          <p:nvPr/>
        </p:nvGrpSpPr>
        <p:grpSpPr>
          <a:xfrm>
            <a:off x="4215677" y="514700"/>
            <a:ext cx="7161983" cy="617580"/>
            <a:chOff x="4215677" y="692152"/>
            <a:chExt cx="7161983" cy="617580"/>
          </a:xfrm>
        </p:grpSpPr>
        <p:sp>
          <p:nvSpPr>
            <p:cNvPr id="8" name="Text Placeholder 1">
              <a:extLst>
                <a:ext uri="{FF2B5EF4-FFF2-40B4-BE49-F238E27FC236}">
                  <a16:creationId xmlns:a16="http://schemas.microsoft.com/office/drawing/2014/main" id="{65571881-3BA3-65A6-F509-B18DB3D8F37F}"/>
                </a:ext>
              </a:extLst>
            </p:cNvPr>
            <p:cNvSpPr txBox="1">
              <a:spLocks/>
            </p:cNvSpPr>
            <p:nvPr/>
          </p:nvSpPr>
          <p:spPr bwMode="gray">
            <a:xfrm>
              <a:off x="5053951" y="893220"/>
              <a:ext cx="6323709" cy="215444"/>
            </a:xfrm>
            <a:prstGeom prst="rect">
              <a:avLst/>
            </a:prstGeom>
          </p:spPr>
          <p:txBody>
            <a:bodyPr vert="horz" lIns="0" tIns="0" rIns="0" bIns="0" rtlCol="0" anchor="ctr">
              <a:spAutoFit/>
            </a:bodyPr>
            <a:lstStyle>
              <a:lvl1pPr marL="0" indent="0" algn="l" defTabSz="914400" rtl="0" eaLnBrk="1" latinLnBrk="0" hangingPunct="1">
                <a:lnSpc>
                  <a:spcPct val="100000"/>
                </a:lnSpc>
                <a:spcBef>
                  <a:spcPts val="1200"/>
                </a:spcBef>
                <a:buClrTx/>
                <a:buSzPct val="100000"/>
                <a:buFont typeface="Arial" pitchFamily="34" charset="0"/>
                <a:buNone/>
                <a:defRPr sz="1800" b="1" kern="1200">
                  <a:solidFill>
                    <a:srgbClr val="007934"/>
                  </a:solidFill>
                  <a:latin typeface="SwissReSans" pitchFamily="34" charset="0"/>
                  <a:ea typeface="+mn-ea"/>
                  <a:cs typeface="+mn-cs"/>
                </a:defRPr>
              </a:lvl1pPr>
              <a:lvl2pPr marL="0" indent="0" algn="l" defTabSz="914400" rtl="0" eaLnBrk="1" latinLnBrk="0" hangingPunct="1">
                <a:lnSpc>
                  <a:spcPct val="100000"/>
                </a:lnSpc>
                <a:spcBef>
                  <a:spcPts val="0"/>
                </a:spcBef>
                <a:buFont typeface="SwissReSans" pitchFamily="34" charset="0"/>
                <a:buNone/>
                <a:defRPr sz="1400" kern="1200">
                  <a:solidFill>
                    <a:schemeClr val="tx1"/>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a:t>n=277 </a:t>
              </a:r>
            </a:p>
          </p:txBody>
        </p:sp>
        <p:grpSp>
          <p:nvGrpSpPr>
            <p:cNvPr id="33" name="Group 32">
              <a:extLst>
                <a:ext uri="{FF2B5EF4-FFF2-40B4-BE49-F238E27FC236}">
                  <a16:creationId xmlns:a16="http://schemas.microsoft.com/office/drawing/2014/main" id="{B7507B42-A432-AF0E-EB10-DD972A428989}"/>
                </a:ext>
              </a:extLst>
            </p:cNvPr>
            <p:cNvGrpSpPr/>
            <p:nvPr/>
          </p:nvGrpSpPr>
          <p:grpSpPr>
            <a:xfrm>
              <a:off x="4215677" y="692152"/>
              <a:ext cx="617580" cy="617580"/>
              <a:chOff x="4215677" y="692152"/>
              <a:chExt cx="617580" cy="617580"/>
            </a:xfrm>
          </p:grpSpPr>
          <p:sp>
            <p:nvSpPr>
              <p:cNvPr id="5" name="Oval 4">
                <a:extLst>
                  <a:ext uri="{FF2B5EF4-FFF2-40B4-BE49-F238E27FC236}">
                    <a16:creationId xmlns:a16="http://schemas.microsoft.com/office/drawing/2014/main" id="{878B8CC9-F60B-C81F-DF9B-9870997E5F3E}"/>
                  </a:ext>
                </a:extLst>
              </p:cNvPr>
              <p:cNvSpPr/>
              <p:nvPr/>
            </p:nvSpPr>
            <p:spPr bwMode="gray">
              <a:xfrm>
                <a:off x="4215677" y="692152"/>
                <a:ext cx="617580" cy="61758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wissReSans" pitchFamily="34" charset="0"/>
                </a:endParaRPr>
              </a:p>
            </p:txBody>
          </p:sp>
          <p:grpSp>
            <p:nvGrpSpPr>
              <p:cNvPr id="72" name="Group 71">
                <a:extLst>
                  <a:ext uri="{FF2B5EF4-FFF2-40B4-BE49-F238E27FC236}">
                    <a16:creationId xmlns:a16="http://schemas.microsoft.com/office/drawing/2014/main" id="{E0D6553A-B793-BE87-D9EC-C32C2A3867DA}"/>
                  </a:ext>
                </a:extLst>
              </p:cNvPr>
              <p:cNvGrpSpPr/>
              <p:nvPr/>
            </p:nvGrpSpPr>
            <p:grpSpPr>
              <a:xfrm>
                <a:off x="4405525" y="875719"/>
                <a:ext cx="237936" cy="250457"/>
                <a:chOff x="4427677" y="939735"/>
                <a:chExt cx="180975" cy="190500"/>
              </a:xfrm>
              <a:solidFill>
                <a:schemeClr val="bg1"/>
              </a:solidFill>
            </p:grpSpPr>
            <p:sp>
              <p:nvSpPr>
                <p:cNvPr id="70" name="Freeform: Shape 69">
                  <a:extLst>
                    <a:ext uri="{FF2B5EF4-FFF2-40B4-BE49-F238E27FC236}">
                      <a16:creationId xmlns:a16="http://schemas.microsoft.com/office/drawing/2014/main" id="{5E53A05F-C9A6-69DD-34D3-704F26881493}"/>
                    </a:ext>
                  </a:extLst>
                </p:cNvPr>
                <p:cNvSpPr/>
                <p:nvPr/>
              </p:nvSpPr>
              <p:spPr>
                <a:xfrm>
                  <a:off x="4543689" y="939883"/>
                  <a:ext cx="64799" cy="64816"/>
                </a:xfrm>
                <a:custGeom>
                  <a:avLst/>
                  <a:gdLst>
                    <a:gd name="connsiteX0" fmla="*/ 10668 w 64799"/>
                    <a:gd name="connsiteY0" fmla="*/ 1856 h 64816"/>
                    <a:gd name="connsiteX1" fmla="*/ 0 w 64799"/>
                    <a:gd name="connsiteY1" fmla="*/ 6047 h 64816"/>
                    <a:gd name="connsiteX2" fmla="*/ 0 w 64799"/>
                    <a:gd name="connsiteY2" fmla="*/ 39289 h 64816"/>
                    <a:gd name="connsiteX3" fmla="*/ 26194 w 64799"/>
                    <a:gd name="connsiteY3" fmla="*/ 64721 h 64816"/>
                    <a:gd name="connsiteX4" fmla="*/ 58579 w 64799"/>
                    <a:gd name="connsiteY4" fmla="*/ 64816 h 64816"/>
                    <a:gd name="connsiteX5" fmla="*/ 63056 w 64799"/>
                    <a:gd name="connsiteY5" fmla="*/ 54625 h 64816"/>
                    <a:gd name="connsiteX6" fmla="*/ 10668 w 64799"/>
                    <a:gd name="connsiteY6" fmla="*/ 1856 h 6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99" h="64816">
                      <a:moveTo>
                        <a:pt x="10668" y="1856"/>
                      </a:moveTo>
                      <a:cubicBezTo>
                        <a:pt x="6763" y="-2049"/>
                        <a:pt x="0" y="618"/>
                        <a:pt x="0" y="6047"/>
                      </a:cubicBezTo>
                      <a:lnTo>
                        <a:pt x="0" y="39289"/>
                      </a:lnTo>
                      <a:cubicBezTo>
                        <a:pt x="0" y="53196"/>
                        <a:pt x="11811" y="64721"/>
                        <a:pt x="26194" y="64721"/>
                      </a:cubicBezTo>
                      <a:cubicBezTo>
                        <a:pt x="35243" y="64816"/>
                        <a:pt x="47815" y="64816"/>
                        <a:pt x="58579" y="64816"/>
                      </a:cubicBezTo>
                      <a:cubicBezTo>
                        <a:pt x="64008" y="64816"/>
                        <a:pt x="66865" y="58435"/>
                        <a:pt x="63056" y="54625"/>
                      </a:cubicBezTo>
                      <a:cubicBezTo>
                        <a:pt x="49339" y="40813"/>
                        <a:pt x="24765" y="15953"/>
                        <a:pt x="10668" y="1856"/>
                      </a:cubicBezTo>
                      <a:close/>
                    </a:path>
                  </a:pathLst>
                </a:custGeom>
                <a:grp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7D0A26B4-B874-277F-CFF1-942E64F86E01}"/>
                    </a:ext>
                  </a:extLst>
                </p:cNvPr>
                <p:cNvSpPr/>
                <p:nvPr/>
              </p:nvSpPr>
              <p:spPr>
                <a:xfrm>
                  <a:off x="4427677" y="939735"/>
                  <a:ext cx="180975" cy="190500"/>
                </a:xfrm>
                <a:custGeom>
                  <a:avLst/>
                  <a:gdLst>
                    <a:gd name="connsiteX0" fmla="*/ 171450 w 180975"/>
                    <a:gd name="connsiteY0" fmla="*/ 78010 h 190500"/>
                    <a:gd name="connsiteX1" fmla="*/ 143923 w 180975"/>
                    <a:gd name="connsiteY1" fmla="*/ 78010 h 190500"/>
                    <a:gd name="connsiteX2" fmla="*/ 102965 w 180975"/>
                    <a:gd name="connsiteY2" fmla="*/ 37052 h 190500"/>
                    <a:gd name="connsiteX3" fmla="*/ 102965 w 180975"/>
                    <a:gd name="connsiteY3" fmla="*/ 9525 h 190500"/>
                    <a:gd name="connsiteX4" fmla="*/ 93440 w 180975"/>
                    <a:gd name="connsiteY4" fmla="*/ 0 h 190500"/>
                    <a:gd name="connsiteX5" fmla="*/ 53054 w 180975"/>
                    <a:gd name="connsiteY5" fmla="*/ 0 h 190500"/>
                    <a:gd name="connsiteX6" fmla="*/ 0 w 180975"/>
                    <a:gd name="connsiteY6" fmla="*/ 53054 h 190500"/>
                    <a:gd name="connsiteX7" fmla="*/ 0 w 180975"/>
                    <a:gd name="connsiteY7" fmla="*/ 137446 h 190500"/>
                    <a:gd name="connsiteX8" fmla="*/ 53054 w 180975"/>
                    <a:gd name="connsiteY8" fmla="*/ 190500 h 190500"/>
                    <a:gd name="connsiteX9" fmla="*/ 127921 w 180975"/>
                    <a:gd name="connsiteY9" fmla="*/ 190500 h 190500"/>
                    <a:gd name="connsiteX10" fmla="*/ 180975 w 180975"/>
                    <a:gd name="connsiteY10" fmla="*/ 137446 h 190500"/>
                    <a:gd name="connsiteX11" fmla="*/ 180975 w 180975"/>
                    <a:gd name="connsiteY11" fmla="*/ 87535 h 190500"/>
                    <a:gd name="connsiteX12" fmla="*/ 171450 w 180975"/>
                    <a:gd name="connsiteY12" fmla="*/ 78010 h 190500"/>
                    <a:gd name="connsiteX13" fmla="*/ 85725 w 180975"/>
                    <a:gd name="connsiteY13" fmla="*/ 150019 h 190500"/>
                    <a:gd name="connsiteX14" fmla="*/ 47625 w 180975"/>
                    <a:gd name="connsiteY14" fmla="*/ 150019 h 190500"/>
                    <a:gd name="connsiteX15" fmla="*/ 40481 w 180975"/>
                    <a:gd name="connsiteY15" fmla="*/ 142875 h 190500"/>
                    <a:gd name="connsiteX16" fmla="*/ 47625 w 180975"/>
                    <a:gd name="connsiteY16" fmla="*/ 135731 h 190500"/>
                    <a:gd name="connsiteX17" fmla="*/ 85725 w 180975"/>
                    <a:gd name="connsiteY17" fmla="*/ 135731 h 190500"/>
                    <a:gd name="connsiteX18" fmla="*/ 92869 w 180975"/>
                    <a:gd name="connsiteY18" fmla="*/ 142875 h 190500"/>
                    <a:gd name="connsiteX19" fmla="*/ 85725 w 180975"/>
                    <a:gd name="connsiteY19" fmla="*/ 150019 h 190500"/>
                    <a:gd name="connsiteX20" fmla="*/ 104775 w 180975"/>
                    <a:gd name="connsiteY20" fmla="*/ 111919 h 190500"/>
                    <a:gd name="connsiteX21" fmla="*/ 47625 w 180975"/>
                    <a:gd name="connsiteY21" fmla="*/ 111919 h 190500"/>
                    <a:gd name="connsiteX22" fmla="*/ 40481 w 180975"/>
                    <a:gd name="connsiteY22" fmla="*/ 104775 h 190500"/>
                    <a:gd name="connsiteX23" fmla="*/ 47625 w 180975"/>
                    <a:gd name="connsiteY23" fmla="*/ 97631 h 190500"/>
                    <a:gd name="connsiteX24" fmla="*/ 104775 w 180975"/>
                    <a:gd name="connsiteY24" fmla="*/ 97631 h 190500"/>
                    <a:gd name="connsiteX25" fmla="*/ 111919 w 180975"/>
                    <a:gd name="connsiteY25" fmla="*/ 104775 h 190500"/>
                    <a:gd name="connsiteX26" fmla="*/ 104775 w 180975"/>
                    <a:gd name="connsiteY26" fmla="*/ 11191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975" h="190500">
                      <a:moveTo>
                        <a:pt x="171450" y="78010"/>
                      </a:moveTo>
                      <a:lnTo>
                        <a:pt x="143923" y="78010"/>
                      </a:lnTo>
                      <a:cubicBezTo>
                        <a:pt x="121349" y="78010"/>
                        <a:pt x="102965" y="59627"/>
                        <a:pt x="102965" y="37052"/>
                      </a:cubicBezTo>
                      <a:lnTo>
                        <a:pt x="102965" y="9525"/>
                      </a:lnTo>
                      <a:cubicBezTo>
                        <a:pt x="102965" y="4286"/>
                        <a:pt x="98679" y="0"/>
                        <a:pt x="93440" y="0"/>
                      </a:cubicBezTo>
                      <a:lnTo>
                        <a:pt x="53054" y="0"/>
                      </a:lnTo>
                      <a:cubicBezTo>
                        <a:pt x="23717" y="0"/>
                        <a:pt x="0" y="19050"/>
                        <a:pt x="0" y="53054"/>
                      </a:cubicBezTo>
                      <a:lnTo>
                        <a:pt x="0" y="137446"/>
                      </a:lnTo>
                      <a:cubicBezTo>
                        <a:pt x="0" y="171450"/>
                        <a:pt x="23717" y="190500"/>
                        <a:pt x="53054" y="190500"/>
                      </a:cubicBezTo>
                      <a:lnTo>
                        <a:pt x="127921" y="190500"/>
                      </a:lnTo>
                      <a:cubicBezTo>
                        <a:pt x="157258" y="190500"/>
                        <a:pt x="180975" y="171450"/>
                        <a:pt x="180975" y="137446"/>
                      </a:cubicBezTo>
                      <a:lnTo>
                        <a:pt x="180975" y="87535"/>
                      </a:lnTo>
                      <a:cubicBezTo>
                        <a:pt x="180975" y="82296"/>
                        <a:pt x="176689" y="78010"/>
                        <a:pt x="171450" y="78010"/>
                      </a:cubicBezTo>
                      <a:close/>
                      <a:moveTo>
                        <a:pt x="85725" y="150019"/>
                      </a:moveTo>
                      <a:lnTo>
                        <a:pt x="47625" y="150019"/>
                      </a:lnTo>
                      <a:cubicBezTo>
                        <a:pt x="43720" y="150019"/>
                        <a:pt x="40481" y="146780"/>
                        <a:pt x="40481" y="142875"/>
                      </a:cubicBezTo>
                      <a:cubicBezTo>
                        <a:pt x="40481" y="138970"/>
                        <a:pt x="43720" y="135731"/>
                        <a:pt x="47625" y="135731"/>
                      </a:cubicBezTo>
                      <a:lnTo>
                        <a:pt x="85725" y="135731"/>
                      </a:lnTo>
                      <a:cubicBezTo>
                        <a:pt x="89630" y="135731"/>
                        <a:pt x="92869" y="138970"/>
                        <a:pt x="92869" y="142875"/>
                      </a:cubicBezTo>
                      <a:cubicBezTo>
                        <a:pt x="92869" y="146780"/>
                        <a:pt x="89630" y="150019"/>
                        <a:pt x="85725" y="150019"/>
                      </a:cubicBezTo>
                      <a:close/>
                      <a:moveTo>
                        <a:pt x="104775" y="111919"/>
                      </a:moveTo>
                      <a:lnTo>
                        <a:pt x="47625" y="111919"/>
                      </a:lnTo>
                      <a:cubicBezTo>
                        <a:pt x="43720" y="111919"/>
                        <a:pt x="40481" y="108680"/>
                        <a:pt x="40481" y="104775"/>
                      </a:cubicBezTo>
                      <a:cubicBezTo>
                        <a:pt x="40481" y="100870"/>
                        <a:pt x="43720" y="97631"/>
                        <a:pt x="47625" y="97631"/>
                      </a:cubicBezTo>
                      <a:lnTo>
                        <a:pt x="104775" y="97631"/>
                      </a:lnTo>
                      <a:cubicBezTo>
                        <a:pt x="108680" y="97631"/>
                        <a:pt x="111919" y="100870"/>
                        <a:pt x="111919" y="104775"/>
                      </a:cubicBezTo>
                      <a:cubicBezTo>
                        <a:pt x="111919" y="108680"/>
                        <a:pt x="108680" y="111919"/>
                        <a:pt x="104775" y="111919"/>
                      </a:cubicBezTo>
                      <a:close/>
                    </a:path>
                  </a:pathLst>
                </a:custGeom>
                <a:grpFill/>
                <a:ln w="9525" cap="flat">
                  <a:noFill/>
                  <a:prstDash val="solid"/>
                  <a:miter/>
                </a:ln>
              </p:spPr>
              <p:txBody>
                <a:bodyPr rtlCol="0" anchor="ctr"/>
                <a:lstStyle/>
                <a:p>
                  <a:endParaRPr lang="en-GB"/>
                </a:p>
              </p:txBody>
            </p:sp>
          </p:grpSp>
        </p:grpSp>
      </p:grpSp>
      <p:grpSp>
        <p:nvGrpSpPr>
          <p:cNvPr id="41" name="Group 40">
            <a:extLst>
              <a:ext uri="{FF2B5EF4-FFF2-40B4-BE49-F238E27FC236}">
                <a16:creationId xmlns:a16="http://schemas.microsoft.com/office/drawing/2014/main" id="{A0EDB18A-CAEA-6A4B-B118-1D1B3BBC4877}"/>
              </a:ext>
            </a:extLst>
          </p:cNvPr>
          <p:cNvGrpSpPr/>
          <p:nvPr/>
        </p:nvGrpSpPr>
        <p:grpSpPr>
          <a:xfrm>
            <a:off x="4215677" y="2259569"/>
            <a:ext cx="7486092" cy="1340583"/>
            <a:chOff x="4215677" y="2405888"/>
            <a:chExt cx="7486092" cy="1340583"/>
          </a:xfrm>
        </p:grpSpPr>
        <p:sp>
          <p:nvSpPr>
            <p:cNvPr id="17" name="Rectangle 16">
              <a:extLst>
                <a:ext uri="{FF2B5EF4-FFF2-40B4-BE49-F238E27FC236}">
                  <a16:creationId xmlns:a16="http://schemas.microsoft.com/office/drawing/2014/main" id="{8E62F47D-D6E3-DF8C-6D82-517340067893}"/>
                </a:ext>
              </a:extLst>
            </p:cNvPr>
            <p:cNvSpPr/>
            <p:nvPr/>
          </p:nvSpPr>
          <p:spPr>
            <a:xfrm>
              <a:off x="5053950" y="2985593"/>
              <a:ext cx="1251272" cy="760878"/>
            </a:xfrm>
            <a:prstGeom prst="rect">
              <a:avLst/>
            </a:prstGeom>
            <a:solidFill>
              <a:srgbClr val="EBF7F3"/>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108000" bIns="0" rtlCol="0" anchor="t" anchorCtr="0"/>
            <a:lstStyle/>
            <a:p>
              <a:r>
                <a:rPr lang="en-GB" sz="1200" dirty="0">
                  <a:solidFill>
                    <a:schemeClr val="tx2"/>
                  </a:solidFill>
                  <a:latin typeface="+mj-lt"/>
                </a:rPr>
                <a:t>1% </a:t>
              </a:r>
            </a:p>
            <a:p>
              <a:r>
                <a:rPr lang="en-GB" sz="1050" dirty="0">
                  <a:solidFill>
                    <a:schemeClr val="tx1"/>
                  </a:solidFill>
                  <a:latin typeface="SwissReSans" pitchFamily="34" charset="0"/>
                </a:rPr>
                <a:t>Underweight</a:t>
              </a:r>
            </a:p>
          </p:txBody>
        </p:sp>
        <p:sp>
          <p:nvSpPr>
            <p:cNvPr id="25" name="Rectangle 24">
              <a:extLst>
                <a:ext uri="{FF2B5EF4-FFF2-40B4-BE49-F238E27FC236}">
                  <a16:creationId xmlns:a16="http://schemas.microsoft.com/office/drawing/2014/main" id="{21C6DF42-AD05-C061-172F-CA27355E5570}"/>
                </a:ext>
              </a:extLst>
            </p:cNvPr>
            <p:cNvSpPr/>
            <p:nvPr/>
          </p:nvSpPr>
          <p:spPr>
            <a:xfrm>
              <a:off x="6403086" y="2985593"/>
              <a:ext cx="1251272" cy="760878"/>
            </a:xfrm>
            <a:prstGeom prst="rect">
              <a:avLst/>
            </a:prstGeom>
            <a:solidFill>
              <a:srgbClr val="EBF7F3"/>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108000" bIns="0" rtlCol="0" anchor="t" anchorCtr="0"/>
            <a:lstStyle/>
            <a:p>
              <a:r>
                <a:rPr lang="en-GB" sz="1200" dirty="0">
                  <a:solidFill>
                    <a:schemeClr val="tx2"/>
                  </a:solidFill>
                  <a:latin typeface="+mj-lt"/>
                </a:rPr>
                <a:t>11%</a:t>
              </a:r>
              <a:r>
                <a:rPr lang="en-GB" sz="1400" dirty="0">
                  <a:solidFill>
                    <a:schemeClr val="tx2"/>
                  </a:solidFill>
                  <a:latin typeface="+mj-lt"/>
                </a:rPr>
                <a:t> </a:t>
              </a:r>
              <a:br>
                <a:rPr lang="en-GB" sz="1400" dirty="0">
                  <a:solidFill>
                    <a:schemeClr val="tx2"/>
                  </a:solidFill>
                  <a:latin typeface="+mj-lt"/>
                </a:rPr>
              </a:br>
              <a:r>
                <a:rPr lang="en-GB" sz="1050" dirty="0">
                  <a:solidFill>
                    <a:schemeClr val="tx1"/>
                  </a:solidFill>
                  <a:latin typeface="SwissReSans" pitchFamily="34" charset="0"/>
                </a:rPr>
                <a:t>Normal range </a:t>
              </a:r>
            </a:p>
          </p:txBody>
        </p:sp>
        <p:sp>
          <p:nvSpPr>
            <p:cNvPr id="26" name="Rectangle 25">
              <a:extLst>
                <a:ext uri="{FF2B5EF4-FFF2-40B4-BE49-F238E27FC236}">
                  <a16:creationId xmlns:a16="http://schemas.microsoft.com/office/drawing/2014/main" id="{1A2185F4-9D21-DFF8-E8D1-A8907E5311C0}"/>
                </a:ext>
              </a:extLst>
            </p:cNvPr>
            <p:cNvSpPr/>
            <p:nvPr/>
          </p:nvSpPr>
          <p:spPr>
            <a:xfrm>
              <a:off x="7752223" y="2985593"/>
              <a:ext cx="1251272" cy="760878"/>
            </a:xfrm>
            <a:prstGeom prst="rect">
              <a:avLst/>
            </a:prstGeom>
            <a:solidFill>
              <a:srgbClr val="EBF7F3"/>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108000" bIns="0" rtlCol="0" anchor="t" anchorCtr="0"/>
            <a:lstStyle/>
            <a:p>
              <a:r>
                <a:rPr lang="en-GB" sz="1200" dirty="0">
                  <a:solidFill>
                    <a:schemeClr val="tx2"/>
                  </a:solidFill>
                  <a:latin typeface="+mj-lt"/>
                </a:rPr>
                <a:t>10% </a:t>
              </a:r>
            </a:p>
            <a:p>
              <a:r>
                <a:rPr lang="en-GB" sz="1050" dirty="0">
                  <a:solidFill>
                    <a:schemeClr val="tx1"/>
                  </a:solidFill>
                  <a:latin typeface="SwissReSans" pitchFamily="34" charset="0"/>
                </a:rPr>
                <a:t>Overweight</a:t>
              </a:r>
            </a:p>
          </p:txBody>
        </p:sp>
        <p:sp>
          <p:nvSpPr>
            <p:cNvPr id="27" name="Rectangle 26">
              <a:extLst>
                <a:ext uri="{FF2B5EF4-FFF2-40B4-BE49-F238E27FC236}">
                  <a16:creationId xmlns:a16="http://schemas.microsoft.com/office/drawing/2014/main" id="{B6D9701C-9BB4-8D19-626F-09462132EA9D}"/>
                </a:ext>
              </a:extLst>
            </p:cNvPr>
            <p:cNvSpPr/>
            <p:nvPr/>
          </p:nvSpPr>
          <p:spPr>
            <a:xfrm>
              <a:off x="9101359" y="2985593"/>
              <a:ext cx="1251272" cy="760878"/>
            </a:xfrm>
            <a:prstGeom prst="rect">
              <a:avLst/>
            </a:prstGeom>
            <a:solidFill>
              <a:srgbClr val="EBF7F3"/>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108000" bIns="0" rtlCol="0" anchor="t" anchorCtr="0"/>
            <a:lstStyle/>
            <a:p>
              <a:r>
                <a:rPr lang="en-GB" sz="1200" dirty="0">
                  <a:solidFill>
                    <a:schemeClr val="tx2"/>
                  </a:solidFill>
                  <a:latin typeface="+mj-lt"/>
                </a:rPr>
                <a:t>18% </a:t>
              </a:r>
              <a:br>
                <a:rPr lang="en-GB" sz="1400" dirty="0">
                  <a:solidFill>
                    <a:schemeClr val="tx2"/>
                  </a:solidFill>
                  <a:latin typeface="+mj-lt"/>
                </a:rPr>
              </a:br>
              <a:r>
                <a:rPr lang="en-GB" sz="1050" dirty="0">
                  <a:solidFill>
                    <a:schemeClr val="tx1"/>
                  </a:solidFill>
                  <a:latin typeface="SwissReSans" pitchFamily="34" charset="0"/>
                </a:rPr>
                <a:t>Obese</a:t>
              </a:r>
            </a:p>
          </p:txBody>
        </p:sp>
        <p:sp>
          <p:nvSpPr>
            <p:cNvPr id="28" name="Rectangle 27">
              <a:extLst>
                <a:ext uri="{FF2B5EF4-FFF2-40B4-BE49-F238E27FC236}">
                  <a16:creationId xmlns:a16="http://schemas.microsoft.com/office/drawing/2014/main" id="{50157EA7-D394-3DFB-B6AB-DC6F51DE5D6A}"/>
                </a:ext>
              </a:extLst>
            </p:cNvPr>
            <p:cNvSpPr/>
            <p:nvPr/>
          </p:nvSpPr>
          <p:spPr>
            <a:xfrm>
              <a:off x="10450497" y="2985593"/>
              <a:ext cx="1251272" cy="760878"/>
            </a:xfrm>
            <a:prstGeom prst="rect">
              <a:avLst/>
            </a:prstGeom>
            <a:solidFill>
              <a:srgbClr val="EBF7F3"/>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108000" bIns="0" rtlCol="0" anchor="t" anchorCtr="0"/>
            <a:lstStyle/>
            <a:p>
              <a:r>
                <a:rPr lang="en-GB" sz="1200" dirty="0">
                  <a:solidFill>
                    <a:schemeClr val="tx2"/>
                  </a:solidFill>
                  <a:latin typeface="+mj-lt"/>
                </a:rPr>
                <a:t>60% </a:t>
              </a:r>
              <a:br>
                <a:rPr lang="en-GB" sz="1400" dirty="0">
                  <a:solidFill>
                    <a:schemeClr val="tx2"/>
                  </a:solidFill>
                  <a:latin typeface="+mj-lt"/>
                </a:rPr>
              </a:br>
              <a:r>
                <a:rPr lang="en-GB" sz="1050" dirty="0">
                  <a:solidFill>
                    <a:schemeClr val="tx1"/>
                  </a:solidFill>
                  <a:latin typeface="SwissReSans" pitchFamily="34" charset="0"/>
                </a:rPr>
                <a:t>No information available </a:t>
              </a:r>
              <a:endParaRPr lang="en-GB" sz="900" dirty="0">
                <a:solidFill>
                  <a:schemeClr val="tx1"/>
                </a:solidFill>
                <a:latin typeface="SwissReSans" pitchFamily="34" charset="0"/>
              </a:endParaRPr>
            </a:p>
          </p:txBody>
        </p:sp>
        <p:grpSp>
          <p:nvGrpSpPr>
            <p:cNvPr id="39" name="Group 38">
              <a:extLst>
                <a:ext uri="{FF2B5EF4-FFF2-40B4-BE49-F238E27FC236}">
                  <a16:creationId xmlns:a16="http://schemas.microsoft.com/office/drawing/2014/main" id="{523F3467-B7C8-A1C4-7731-D4DE185F29B4}"/>
                </a:ext>
              </a:extLst>
            </p:cNvPr>
            <p:cNvGrpSpPr/>
            <p:nvPr/>
          </p:nvGrpSpPr>
          <p:grpSpPr>
            <a:xfrm>
              <a:off x="4215677" y="2405888"/>
              <a:ext cx="7172788" cy="617580"/>
              <a:chOff x="4215677" y="2405888"/>
              <a:chExt cx="7172788" cy="617580"/>
            </a:xfrm>
          </p:grpSpPr>
          <p:sp>
            <p:nvSpPr>
              <p:cNvPr id="10" name="Text Placeholder 4">
                <a:extLst>
                  <a:ext uri="{FF2B5EF4-FFF2-40B4-BE49-F238E27FC236}">
                    <a16:creationId xmlns:a16="http://schemas.microsoft.com/office/drawing/2014/main" id="{72FCE4D6-3AC4-DAAA-5DC5-94456CCA8C9B}"/>
                  </a:ext>
                </a:extLst>
              </p:cNvPr>
              <p:cNvSpPr txBox="1">
                <a:spLocks/>
              </p:cNvSpPr>
              <p:nvPr/>
            </p:nvSpPr>
            <p:spPr bwMode="gray">
              <a:xfrm>
                <a:off x="5053951" y="2606956"/>
                <a:ext cx="6334514" cy="215444"/>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1200"/>
                  </a:spcBef>
                  <a:buClrTx/>
                  <a:buSzPct val="100000"/>
                  <a:buFont typeface="Arial" pitchFamily="34" charset="0"/>
                  <a:buNone/>
                  <a:defRPr sz="1800" b="1" kern="1200">
                    <a:solidFill>
                      <a:srgbClr val="C9DD03"/>
                    </a:solidFill>
                    <a:latin typeface="SwissReSans" pitchFamily="34" charset="0"/>
                    <a:ea typeface="+mn-ea"/>
                    <a:cs typeface="+mn-cs"/>
                  </a:defRPr>
                </a:lvl1pPr>
                <a:lvl2pPr marL="0" indent="0" algn="l" defTabSz="914400" rtl="0" eaLnBrk="1" latinLnBrk="0" hangingPunct="1">
                  <a:lnSpc>
                    <a:spcPct val="100000"/>
                  </a:lnSpc>
                  <a:spcBef>
                    <a:spcPts val="0"/>
                  </a:spcBef>
                  <a:buFont typeface="SwissReSans" pitchFamily="34" charset="0"/>
                  <a:buNone/>
                  <a:defRPr lang="en-US" sz="1400" kern="1200" dirty="0" smtClean="0">
                    <a:solidFill>
                      <a:schemeClr val="tx1"/>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Unselected sample, </a:t>
                </a:r>
                <a:r>
                  <a:rPr lang="en-US" sz="1400" dirty="0">
                    <a:latin typeface="SwissReSans"/>
                  </a:rPr>
                  <a:t>claim durations up to 5 years</a:t>
                </a:r>
                <a:endParaRPr lang="en-US" dirty="0"/>
              </a:p>
            </p:txBody>
          </p:sp>
          <p:grpSp>
            <p:nvGrpSpPr>
              <p:cNvPr id="34" name="Group 33">
                <a:extLst>
                  <a:ext uri="{FF2B5EF4-FFF2-40B4-BE49-F238E27FC236}">
                    <a16:creationId xmlns:a16="http://schemas.microsoft.com/office/drawing/2014/main" id="{C79D9EEB-C963-D89F-5E90-2EFFF71EEAEC}"/>
                  </a:ext>
                </a:extLst>
              </p:cNvPr>
              <p:cNvGrpSpPr/>
              <p:nvPr/>
            </p:nvGrpSpPr>
            <p:grpSpPr>
              <a:xfrm>
                <a:off x="4215677" y="2405888"/>
                <a:ext cx="617580" cy="617580"/>
                <a:chOff x="4215677" y="2460317"/>
                <a:chExt cx="617580" cy="617580"/>
              </a:xfrm>
            </p:grpSpPr>
            <p:sp>
              <p:nvSpPr>
                <p:cNvPr id="7" name="Oval 6">
                  <a:extLst>
                    <a:ext uri="{FF2B5EF4-FFF2-40B4-BE49-F238E27FC236}">
                      <a16:creationId xmlns:a16="http://schemas.microsoft.com/office/drawing/2014/main" id="{2D6B7D27-F954-880E-3369-BB906AFF1F89}"/>
                    </a:ext>
                  </a:extLst>
                </p:cNvPr>
                <p:cNvSpPr/>
                <p:nvPr/>
              </p:nvSpPr>
              <p:spPr bwMode="gray">
                <a:xfrm>
                  <a:off x="4215677" y="2460317"/>
                  <a:ext cx="617580" cy="61758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wissReSans" pitchFamily="34" charset="0"/>
                  </a:endParaRPr>
                </a:p>
              </p:txBody>
            </p:sp>
            <p:grpSp>
              <p:nvGrpSpPr>
                <p:cNvPr id="80" name="Group 79">
                  <a:extLst>
                    <a:ext uri="{FF2B5EF4-FFF2-40B4-BE49-F238E27FC236}">
                      <a16:creationId xmlns:a16="http://schemas.microsoft.com/office/drawing/2014/main" id="{FB02A047-94CA-2271-F32C-7E8A0C81BD94}"/>
                    </a:ext>
                  </a:extLst>
                </p:cNvPr>
                <p:cNvGrpSpPr/>
                <p:nvPr/>
              </p:nvGrpSpPr>
              <p:grpSpPr>
                <a:xfrm>
                  <a:off x="4405500" y="2643879"/>
                  <a:ext cx="237935" cy="250456"/>
                  <a:chOff x="4432940" y="2822337"/>
                  <a:chExt cx="180975" cy="190500"/>
                </a:xfrm>
                <a:solidFill>
                  <a:schemeClr val="bg1"/>
                </a:solidFill>
              </p:grpSpPr>
              <p:sp>
                <p:nvSpPr>
                  <p:cNvPr id="76" name="Freeform: Shape 75">
                    <a:extLst>
                      <a:ext uri="{FF2B5EF4-FFF2-40B4-BE49-F238E27FC236}">
                        <a16:creationId xmlns:a16="http://schemas.microsoft.com/office/drawing/2014/main" id="{3ADE38BB-5E13-C29C-A99B-3309C0E0A23B}"/>
                      </a:ext>
                    </a:extLst>
                  </p:cNvPr>
                  <p:cNvSpPr/>
                  <p:nvPr/>
                </p:nvSpPr>
                <p:spPr>
                  <a:xfrm>
                    <a:off x="4532953" y="2822337"/>
                    <a:ext cx="80962" cy="104775"/>
                  </a:xfrm>
                  <a:custGeom>
                    <a:avLst/>
                    <a:gdLst>
                      <a:gd name="connsiteX0" fmla="*/ 80963 w 80962"/>
                      <a:gd name="connsiteY0" fmla="*/ 84773 h 104775"/>
                      <a:gd name="connsiteX1" fmla="*/ 80963 w 80962"/>
                      <a:gd name="connsiteY1" fmla="*/ 20003 h 104775"/>
                      <a:gd name="connsiteX2" fmla="*/ 59722 w 80962"/>
                      <a:gd name="connsiteY2" fmla="*/ 0 h 104775"/>
                      <a:gd name="connsiteX3" fmla="*/ 21241 w 80962"/>
                      <a:gd name="connsiteY3" fmla="*/ 0 h 104775"/>
                      <a:gd name="connsiteX4" fmla="*/ 0 w 80962"/>
                      <a:gd name="connsiteY4" fmla="*/ 20003 h 104775"/>
                      <a:gd name="connsiteX5" fmla="*/ 0 w 80962"/>
                      <a:gd name="connsiteY5" fmla="*/ 84773 h 104775"/>
                      <a:gd name="connsiteX6" fmla="*/ 21241 w 80962"/>
                      <a:gd name="connsiteY6" fmla="*/ 104775 h 104775"/>
                      <a:gd name="connsiteX7" fmla="*/ 59722 w 80962"/>
                      <a:gd name="connsiteY7" fmla="*/ 104775 h 104775"/>
                      <a:gd name="connsiteX8" fmla="*/ 80963 w 80962"/>
                      <a:gd name="connsiteY8" fmla="*/ 8477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2" h="104775">
                        <a:moveTo>
                          <a:pt x="80963" y="84773"/>
                        </a:moveTo>
                        <a:lnTo>
                          <a:pt x="80963" y="20003"/>
                        </a:lnTo>
                        <a:cubicBezTo>
                          <a:pt x="80963" y="5715"/>
                          <a:pt x="74867" y="0"/>
                          <a:pt x="59722" y="0"/>
                        </a:cubicBezTo>
                        <a:lnTo>
                          <a:pt x="21241" y="0"/>
                        </a:lnTo>
                        <a:cubicBezTo>
                          <a:pt x="6096" y="0"/>
                          <a:pt x="0" y="5715"/>
                          <a:pt x="0" y="20003"/>
                        </a:cubicBezTo>
                        <a:lnTo>
                          <a:pt x="0" y="84773"/>
                        </a:lnTo>
                        <a:cubicBezTo>
                          <a:pt x="0" y="99060"/>
                          <a:pt x="6096" y="104775"/>
                          <a:pt x="21241" y="104775"/>
                        </a:cubicBezTo>
                        <a:lnTo>
                          <a:pt x="59722" y="104775"/>
                        </a:lnTo>
                        <a:cubicBezTo>
                          <a:pt x="74867" y="104775"/>
                          <a:pt x="80963" y="99060"/>
                          <a:pt x="80963" y="84773"/>
                        </a:cubicBezTo>
                        <a:close/>
                      </a:path>
                    </a:pathLst>
                  </a:custGeom>
                  <a:grp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805D2814-59F5-CEE1-FFF5-87F785C31B4F}"/>
                      </a:ext>
                    </a:extLst>
                  </p:cNvPr>
                  <p:cNvSpPr/>
                  <p:nvPr/>
                </p:nvSpPr>
                <p:spPr>
                  <a:xfrm>
                    <a:off x="4432940" y="2908062"/>
                    <a:ext cx="80962" cy="104775"/>
                  </a:xfrm>
                  <a:custGeom>
                    <a:avLst/>
                    <a:gdLst>
                      <a:gd name="connsiteX0" fmla="*/ 80963 w 80962"/>
                      <a:gd name="connsiteY0" fmla="*/ 20003 h 104775"/>
                      <a:gd name="connsiteX1" fmla="*/ 80963 w 80962"/>
                      <a:gd name="connsiteY1" fmla="*/ 84773 h 104775"/>
                      <a:gd name="connsiteX2" fmla="*/ 59722 w 80962"/>
                      <a:gd name="connsiteY2" fmla="*/ 104775 h 104775"/>
                      <a:gd name="connsiteX3" fmla="*/ 21241 w 80962"/>
                      <a:gd name="connsiteY3" fmla="*/ 104775 h 104775"/>
                      <a:gd name="connsiteX4" fmla="*/ 0 w 80962"/>
                      <a:gd name="connsiteY4" fmla="*/ 84773 h 104775"/>
                      <a:gd name="connsiteX5" fmla="*/ 0 w 80962"/>
                      <a:gd name="connsiteY5" fmla="*/ 20003 h 104775"/>
                      <a:gd name="connsiteX6" fmla="*/ 21241 w 80962"/>
                      <a:gd name="connsiteY6" fmla="*/ 0 h 104775"/>
                      <a:gd name="connsiteX7" fmla="*/ 59722 w 80962"/>
                      <a:gd name="connsiteY7" fmla="*/ 0 h 104775"/>
                      <a:gd name="connsiteX8" fmla="*/ 80963 w 80962"/>
                      <a:gd name="connsiteY8" fmla="*/ 2000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2" h="104775">
                        <a:moveTo>
                          <a:pt x="80963" y="20003"/>
                        </a:moveTo>
                        <a:lnTo>
                          <a:pt x="80963" y="84773"/>
                        </a:lnTo>
                        <a:cubicBezTo>
                          <a:pt x="80963" y="99060"/>
                          <a:pt x="74867" y="104775"/>
                          <a:pt x="59722" y="104775"/>
                        </a:cubicBezTo>
                        <a:lnTo>
                          <a:pt x="21241" y="104775"/>
                        </a:lnTo>
                        <a:cubicBezTo>
                          <a:pt x="6096" y="104775"/>
                          <a:pt x="0" y="99060"/>
                          <a:pt x="0" y="84773"/>
                        </a:cubicBezTo>
                        <a:lnTo>
                          <a:pt x="0" y="20003"/>
                        </a:lnTo>
                        <a:cubicBezTo>
                          <a:pt x="0" y="5715"/>
                          <a:pt x="6096" y="0"/>
                          <a:pt x="21241" y="0"/>
                        </a:cubicBezTo>
                        <a:lnTo>
                          <a:pt x="59722" y="0"/>
                        </a:lnTo>
                        <a:cubicBezTo>
                          <a:pt x="74867" y="0"/>
                          <a:pt x="80963" y="5715"/>
                          <a:pt x="80963" y="20003"/>
                        </a:cubicBezTo>
                        <a:close/>
                      </a:path>
                    </a:pathLst>
                  </a:custGeom>
                  <a:grp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F8E1E924-478B-6BA2-F011-153FEDD185F4}"/>
                      </a:ext>
                    </a:extLst>
                  </p:cNvPr>
                  <p:cNvSpPr/>
                  <p:nvPr/>
                </p:nvSpPr>
                <p:spPr>
                  <a:xfrm>
                    <a:off x="4532953" y="2946162"/>
                    <a:ext cx="80962" cy="66675"/>
                  </a:xfrm>
                  <a:custGeom>
                    <a:avLst/>
                    <a:gdLst>
                      <a:gd name="connsiteX0" fmla="*/ 80963 w 80962"/>
                      <a:gd name="connsiteY0" fmla="*/ 46672 h 66675"/>
                      <a:gd name="connsiteX1" fmla="*/ 80963 w 80962"/>
                      <a:gd name="connsiteY1" fmla="*/ 20003 h 66675"/>
                      <a:gd name="connsiteX2" fmla="*/ 59722 w 80962"/>
                      <a:gd name="connsiteY2" fmla="*/ 0 h 66675"/>
                      <a:gd name="connsiteX3" fmla="*/ 21241 w 80962"/>
                      <a:gd name="connsiteY3" fmla="*/ 0 h 66675"/>
                      <a:gd name="connsiteX4" fmla="*/ 0 w 80962"/>
                      <a:gd name="connsiteY4" fmla="*/ 20003 h 66675"/>
                      <a:gd name="connsiteX5" fmla="*/ 0 w 80962"/>
                      <a:gd name="connsiteY5" fmla="*/ 46672 h 66675"/>
                      <a:gd name="connsiteX6" fmla="*/ 21241 w 80962"/>
                      <a:gd name="connsiteY6" fmla="*/ 66675 h 66675"/>
                      <a:gd name="connsiteX7" fmla="*/ 59722 w 80962"/>
                      <a:gd name="connsiteY7" fmla="*/ 66675 h 66675"/>
                      <a:gd name="connsiteX8" fmla="*/ 80963 w 80962"/>
                      <a:gd name="connsiteY8" fmla="*/ 4667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2" h="66675">
                        <a:moveTo>
                          <a:pt x="80963" y="46672"/>
                        </a:moveTo>
                        <a:lnTo>
                          <a:pt x="80963" y="20003"/>
                        </a:lnTo>
                        <a:cubicBezTo>
                          <a:pt x="80963" y="5715"/>
                          <a:pt x="74867" y="0"/>
                          <a:pt x="59722" y="0"/>
                        </a:cubicBezTo>
                        <a:lnTo>
                          <a:pt x="21241" y="0"/>
                        </a:lnTo>
                        <a:cubicBezTo>
                          <a:pt x="6096" y="0"/>
                          <a:pt x="0" y="5715"/>
                          <a:pt x="0" y="20003"/>
                        </a:cubicBezTo>
                        <a:lnTo>
                          <a:pt x="0" y="46672"/>
                        </a:lnTo>
                        <a:cubicBezTo>
                          <a:pt x="0" y="60960"/>
                          <a:pt x="6096" y="66675"/>
                          <a:pt x="21241" y="66675"/>
                        </a:cubicBezTo>
                        <a:lnTo>
                          <a:pt x="59722" y="66675"/>
                        </a:lnTo>
                        <a:cubicBezTo>
                          <a:pt x="74867" y="66675"/>
                          <a:pt x="80963" y="60960"/>
                          <a:pt x="80963" y="46672"/>
                        </a:cubicBezTo>
                        <a:close/>
                      </a:path>
                    </a:pathLst>
                  </a:custGeom>
                  <a:grp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4C519D52-7871-618B-114E-087583183562}"/>
                      </a:ext>
                    </a:extLst>
                  </p:cNvPr>
                  <p:cNvSpPr/>
                  <p:nvPr/>
                </p:nvSpPr>
                <p:spPr>
                  <a:xfrm>
                    <a:off x="4432940" y="2822337"/>
                    <a:ext cx="80962" cy="66675"/>
                  </a:xfrm>
                  <a:custGeom>
                    <a:avLst/>
                    <a:gdLst>
                      <a:gd name="connsiteX0" fmla="*/ 80963 w 80962"/>
                      <a:gd name="connsiteY0" fmla="*/ 46673 h 66675"/>
                      <a:gd name="connsiteX1" fmla="*/ 80963 w 80962"/>
                      <a:gd name="connsiteY1" fmla="*/ 20003 h 66675"/>
                      <a:gd name="connsiteX2" fmla="*/ 59722 w 80962"/>
                      <a:gd name="connsiteY2" fmla="*/ 0 h 66675"/>
                      <a:gd name="connsiteX3" fmla="*/ 21241 w 80962"/>
                      <a:gd name="connsiteY3" fmla="*/ 0 h 66675"/>
                      <a:gd name="connsiteX4" fmla="*/ 0 w 80962"/>
                      <a:gd name="connsiteY4" fmla="*/ 20003 h 66675"/>
                      <a:gd name="connsiteX5" fmla="*/ 0 w 80962"/>
                      <a:gd name="connsiteY5" fmla="*/ 46673 h 66675"/>
                      <a:gd name="connsiteX6" fmla="*/ 21241 w 80962"/>
                      <a:gd name="connsiteY6" fmla="*/ 66675 h 66675"/>
                      <a:gd name="connsiteX7" fmla="*/ 59722 w 80962"/>
                      <a:gd name="connsiteY7" fmla="*/ 66675 h 66675"/>
                      <a:gd name="connsiteX8" fmla="*/ 80963 w 80962"/>
                      <a:gd name="connsiteY8" fmla="*/ 4667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2" h="66675">
                        <a:moveTo>
                          <a:pt x="80963" y="46673"/>
                        </a:moveTo>
                        <a:lnTo>
                          <a:pt x="80963" y="20003"/>
                        </a:lnTo>
                        <a:cubicBezTo>
                          <a:pt x="80963" y="5715"/>
                          <a:pt x="74867" y="0"/>
                          <a:pt x="59722" y="0"/>
                        </a:cubicBezTo>
                        <a:lnTo>
                          <a:pt x="21241" y="0"/>
                        </a:lnTo>
                        <a:cubicBezTo>
                          <a:pt x="6096" y="0"/>
                          <a:pt x="0" y="5715"/>
                          <a:pt x="0" y="20003"/>
                        </a:cubicBezTo>
                        <a:lnTo>
                          <a:pt x="0" y="46673"/>
                        </a:lnTo>
                        <a:cubicBezTo>
                          <a:pt x="0" y="60960"/>
                          <a:pt x="6096" y="66675"/>
                          <a:pt x="21241" y="66675"/>
                        </a:cubicBezTo>
                        <a:lnTo>
                          <a:pt x="59722" y="66675"/>
                        </a:lnTo>
                        <a:cubicBezTo>
                          <a:pt x="74867" y="66675"/>
                          <a:pt x="80963" y="60960"/>
                          <a:pt x="80963" y="46673"/>
                        </a:cubicBezTo>
                        <a:close/>
                      </a:path>
                    </a:pathLst>
                  </a:custGeom>
                  <a:grpFill/>
                  <a:ln w="9525" cap="flat">
                    <a:noFill/>
                    <a:prstDash val="solid"/>
                    <a:miter/>
                  </a:ln>
                </p:spPr>
                <p:txBody>
                  <a:bodyPr rtlCol="0" anchor="ctr"/>
                  <a:lstStyle/>
                  <a:p>
                    <a:endParaRPr lang="en-GB"/>
                  </a:p>
                </p:txBody>
              </p:sp>
            </p:grpSp>
          </p:grpSp>
        </p:grpSp>
      </p:grpSp>
      <p:grpSp>
        <p:nvGrpSpPr>
          <p:cNvPr id="40" name="Group 39">
            <a:extLst>
              <a:ext uri="{FF2B5EF4-FFF2-40B4-BE49-F238E27FC236}">
                <a16:creationId xmlns:a16="http://schemas.microsoft.com/office/drawing/2014/main" id="{AFA0405E-3FDD-27F7-56A9-6E4C467A2922}"/>
              </a:ext>
            </a:extLst>
          </p:cNvPr>
          <p:cNvGrpSpPr/>
          <p:nvPr/>
        </p:nvGrpSpPr>
        <p:grpSpPr>
          <a:xfrm>
            <a:off x="4215677" y="3651901"/>
            <a:ext cx="7161983" cy="617580"/>
            <a:chOff x="4215677" y="3935347"/>
            <a:chExt cx="7161983" cy="617580"/>
          </a:xfrm>
        </p:grpSpPr>
        <p:sp>
          <p:nvSpPr>
            <p:cNvPr id="20" name="Text Placeholder 1">
              <a:extLst>
                <a:ext uri="{FF2B5EF4-FFF2-40B4-BE49-F238E27FC236}">
                  <a16:creationId xmlns:a16="http://schemas.microsoft.com/office/drawing/2014/main" id="{1813A42A-C3AC-9AE7-1895-793BE2817373}"/>
                </a:ext>
              </a:extLst>
            </p:cNvPr>
            <p:cNvSpPr txBox="1">
              <a:spLocks/>
            </p:cNvSpPr>
            <p:nvPr/>
          </p:nvSpPr>
          <p:spPr bwMode="gray">
            <a:xfrm>
              <a:off x="5053951" y="4136415"/>
              <a:ext cx="6323709" cy="215444"/>
            </a:xfrm>
            <a:prstGeom prst="rect">
              <a:avLst/>
            </a:prstGeom>
          </p:spPr>
          <p:txBody>
            <a:bodyPr vert="horz" lIns="0" tIns="0" rIns="0" bIns="0" rtlCol="0" anchor="ctr">
              <a:spAutoFit/>
            </a:bodyPr>
            <a:lstStyle>
              <a:lvl1pPr marL="0" indent="0" algn="l" defTabSz="914400" rtl="0" eaLnBrk="1" latinLnBrk="0" hangingPunct="1">
                <a:lnSpc>
                  <a:spcPct val="100000"/>
                </a:lnSpc>
                <a:spcBef>
                  <a:spcPts val="1200"/>
                </a:spcBef>
                <a:buClrTx/>
                <a:buSzPct val="100000"/>
                <a:buFont typeface="Arial" pitchFamily="34" charset="0"/>
                <a:buNone/>
                <a:defRPr sz="1800" b="1" kern="1200">
                  <a:solidFill>
                    <a:srgbClr val="007934"/>
                  </a:solidFill>
                  <a:latin typeface="SwissReSans" pitchFamily="34" charset="0"/>
                  <a:ea typeface="+mn-ea"/>
                  <a:cs typeface="+mn-cs"/>
                </a:defRPr>
              </a:lvl1pPr>
              <a:lvl2pPr marL="0" indent="0" algn="l" defTabSz="914400" rtl="0" eaLnBrk="1" latinLnBrk="0" hangingPunct="1">
                <a:lnSpc>
                  <a:spcPct val="100000"/>
                </a:lnSpc>
                <a:spcBef>
                  <a:spcPts val="0"/>
                </a:spcBef>
                <a:buFont typeface="SwissReSans" pitchFamily="34" charset="0"/>
                <a:buNone/>
                <a:defRPr sz="1400" kern="1200">
                  <a:solidFill>
                    <a:schemeClr val="tx1"/>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a:t>Further drill down into 12+ month IP claim cohort.</a:t>
              </a:r>
            </a:p>
          </p:txBody>
        </p:sp>
        <p:grpSp>
          <p:nvGrpSpPr>
            <p:cNvPr id="35" name="Group 34">
              <a:extLst>
                <a:ext uri="{FF2B5EF4-FFF2-40B4-BE49-F238E27FC236}">
                  <a16:creationId xmlns:a16="http://schemas.microsoft.com/office/drawing/2014/main" id="{69ADDD10-2E3C-10A9-F18B-BFE47EF7E9C2}"/>
                </a:ext>
              </a:extLst>
            </p:cNvPr>
            <p:cNvGrpSpPr/>
            <p:nvPr/>
          </p:nvGrpSpPr>
          <p:grpSpPr>
            <a:xfrm>
              <a:off x="4215677" y="3935347"/>
              <a:ext cx="617580" cy="617580"/>
              <a:chOff x="4215677" y="4119812"/>
              <a:chExt cx="617580" cy="617580"/>
            </a:xfrm>
          </p:grpSpPr>
          <p:sp>
            <p:nvSpPr>
              <p:cNvPr id="18" name="Oval 17">
                <a:extLst>
                  <a:ext uri="{FF2B5EF4-FFF2-40B4-BE49-F238E27FC236}">
                    <a16:creationId xmlns:a16="http://schemas.microsoft.com/office/drawing/2014/main" id="{8E49F06C-4B0F-4D85-0C1D-60DEDD088DEA}"/>
                  </a:ext>
                </a:extLst>
              </p:cNvPr>
              <p:cNvSpPr/>
              <p:nvPr/>
            </p:nvSpPr>
            <p:spPr bwMode="gray">
              <a:xfrm>
                <a:off x="4215677" y="4119812"/>
                <a:ext cx="617580" cy="617580"/>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wissReSans" pitchFamily="34" charset="0"/>
                </a:endParaRPr>
              </a:p>
            </p:txBody>
          </p:sp>
          <p:grpSp>
            <p:nvGrpSpPr>
              <p:cNvPr id="89" name="Group 88">
                <a:extLst>
                  <a:ext uri="{FF2B5EF4-FFF2-40B4-BE49-F238E27FC236}">
                    <a16:creationId xmlns:a16="http://schemas.microsoft.com/office/drawing/2014/main" id="{41BEC6EB-7FB5-A277-910A-8792BDD2AEBB}"/>
                  </a:ext>
                </a:extLst>
              </p:cNvPr>
              <p:cNvGrpSpPr/>
              <p:nvPr/>
            </p:nvGrpSpPr>
            <p:grpSpPr>
              <a:xfrm>
                <a:off x="4389761" y="4293971"/>
                <a:ext cx="269367" cy="269217"/>
                <a:chOff x="4444207" y="4561903"/>
                <a:chExt cx="204884" cy="204770"/>
              </a:xfrm>
              <a:solidFill>
                <a:schemeClr val="bg1"/>
              </a:solidFill>
            </p:grpSpPr>
            <p:sp>
              <p:nvSpPr>
                <p:cNvPr id="84" name="Freeform: Shape 83">
                  <a:extLst>
                    <a:ext uri="{FF2B5EF4-FFF2-40B4-BE49-F238E27FC236}">
                      <a16:creationId xmlns:a16="http://schemas.microsoft.com/office/drawing/2014/main" id="{AA51247B-ED8F-EB4E-F122-A8E9670048B2}"/>
                    </a:ext>
                  </a:extLst>
                </p:cNvPr>
                <p:cNvSpPr/>
                <p:nvPr/>
              </p:nvSpPr>
              <p:spPr>
                <a:xfrm>
                  <a:off x="4568069" y="4685616"/>
                  <a:ext cx="81022" cy="81057"/>
                </a:xfrm>
                <a:custGeom>
                  <a:avLst/>
                  <a:gdLst>
                    <a:gd name="connsiteX0" fmla="*/ 7108 w 81022"/>
                    <a:gd name="connsiteY0" fmla="*/ 81058 h 81057"/>
                    <a:gd name="connsiteX1" fmla="*/ 917 w 81022"/>
                    <a:gd name="connsiteY1" fmla="*/ 77438 h 81057"/>
                    <a:gd name="connsiteX2" fmla="*/ 1012 w 81022"/>
                    <a:gd name="connsiteY2" fmla="*/ 70199 h 81057"/>
                    <a:gd name="connsiteX3" fmla="*/ 11014 w 81022"/>
                    <a:gd name="connsiteY3" fmla="*/ 53530 h 81057"/>
                    <a:gd name="connsiteX4" fmla="*/ 20824 w 81022"/>
                    <a:gd name="connsiteY4" fmla="*/ 51054 h 81057"/>
                    <a:gd name="connsiteX5" fmla="*/ 23301 w 81022"/>
                    <a:gd name="connsiteY5" fmla="*/ 60865 h 81057"/>
                    <a:gd name="connsiteX6" fmla="*/ 20729 w 81022"/>
                    <a:gd name="connsiteY6" fmla="*/ 65151 h 81057"/>
                    <a:gd name="connsiteX7" fmla="*/ 66735 w 81022"/>
                    <a:gd name="connsiteY7" fmla="*/ 7144 h 81057"/>
                    <a:gd name="connsiteX8" fmla="*/ 73879 w 81022"/>
                    <a:gd name="connsiteY8" fmla="*/ 0 h 81057"/>
                    <a:gd name="connsiteX9" fmla="*/ 81022 w 81022"/>
                    <a:gd name="connsiteY9" fmla="*/ 7144 h 81057"/>
                    <a:gd name="connsiteX10" fmla="*/ 7108 w 81022"/>
                    <a:gd name="connsiteY10" fmla="*/ 81058 h 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022" h="81057">
                      <a:moveTo>
                        <a:pt x="7108" y="81058"/>
                      </a:moveTo>
                      <a:cubicBezTo>
                        <a:pt x="4537" y="81058"/>
                        <a:pt x="2155" y="79629"/>
                        <a:pt x="917" y="77438"/>
                      </a:cubicBezTo>
                      <a:cubicBezTo>
                        <a:pt x="-321" y="75152"/>
                        <a:pt x="-321" y="72485"/>
                        <a:pt x="1012" y="70199"/>
                      </a:cubicBezTo>
                      <a:lnTo>
                        <a:pt x="11014" y="53530"/>
                      </a:lnTo>
                      <a:cubicBezTo>
                        <a:pt x="13014" y="50197"/>
                        <a:pt x="17395" y="49054"/>
                        <a:pt x="20824" y="51054"/>
                      </a:cubicBezTo>
                      <a:cubicBezTo>
                        <a:pt x="24253" y="53054"/>
                        <a:pt x="25301" y="57436"/>
                        <a:pt x="23301" y="60865"/>
                      </a:cubicBezTo>
                      <a:lnTo>
                        <a:pt x="20729" y="65151"/>
                      </a:lnTo>
                      <a:cubicBezTo>
                        <a:pt x="47018" y="58960"/>
                        <a:pt x="66735" y="35338"/>
                        <a:pt x="66735" y="7144"/>
                      </a:cubicBezTo>
                      <a:cubicBezTo>
                        <a:pt x="66735" y="3239"/>
                        <a:pt x="69973" y="0"/>
                        <a:pt x="73879" y="0"/>
                      </a:cubicBezTo>
                      <a:cubicBezTo>
                        <a:pt x="77784" y="0"/>
                        <a:pt x="81022" y="3239"/>
                        <a:pt x="81022" y="7144"/>
                      </a:cubicBezTo>
                      <a:cubicBezTo>
                        <a:pt x="80927" y="47911"/>
                        <a:pt x="47780" y="81058"/>
                        <a:pt x="7108" y="81058"/>
                      </a:cubicBezTo>
                      <a:close/>
                    </a:path>
                  </a:pathLst>
                </a:custGeom>
                <a:grp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5A41F107-BFCB-09B2-49BA-7104F6E52EAC}"/>
                    </a:ext>
                  </a:extLst>
                </p:cNvPr>
                <p:cNvSpPr/>
                <p:nvPr/>
              </p:nvSpPr>
              <p:spPr>
                <a:xfrm>
                  <a:off x="4444207" y="4561903"/>
                  <a:ext cx="80927" cy="80962"/>
                </a:xfrm>
                <a:custGeom>
                  <a:avLst/>
                  <a:gdLst>
                    <a:gd name="connsiteX0" fmla="*/ 7144 w 80927"/>
                    <a:gd name="connsiteY0" fmla="*/ 80963 h 80962"/>
                    <a:gd name="connsiteX1" fmla="*/ 0 w 80927"/>
                    <a:gd name="connsiteY1" fmla="*/ 73819 h 80962"/>
                    <a:gd name="connsiteX2" fmla="*/ 73819 w 80927"/>
                    <a:gd name="connsiteY2" fmla="*/ 0 h 80962"/>
                    <a:gd name="connsiteX3" fmla="*/ 80010 w 80927"/>
                    <a:gd name="connsiteY3" fmla="*/ 3620 h 80962"/>
                    <a:gd name="connsiteX4" fmla="*/ 79915 w 80927"/>
                    <a:gd name="connsiteY4" fmla="*/ 10859 h 80962"/>
                    <a:gd name="connsiteX5" fmla="*/ 69914 w 80927"/>
                    <a:gd name="connsiteY5" fmla="*/ 27527 h 80962"/>
                    <a:gd name="connsiteX6" fmla="*/ 60103 w 80927"/>
                    <a:gd name="connsiteY6" fmla="*/ 29908 h 80962"/>
                    <a:gd name="connsiteX7" fmla="*/ 57722 w 80927"/>
                    <a:gd name="connsiteY7" fmla="*/ 20098 h 80962"/>
                    <a:gd name="connsiteX8" fmla="*/ 60293 w 80927"/>
                    <a:gd name="connsiteY8" fmla="*/ 15812 h 80962"/>
                    <a:gd name="connsiteX9" fmla="*/ 14288 w 80927"/>
                    <a:gd name="connsiteY9" fmla="*/ 73819 h 80962"/>
                    <a:gd name="connsiteX10" fmla="*/ 7144 w 80927"/>
                    <a:gd name="connsiteY10" fmla="*/ 80963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927" h="80962">
                      <a:moveTo>
                        <a:pt x="7144" y="80963"/>
                      </a:moveTo>
                      <a:cubicBezTo>
                        <a:pt x="3239" y="80963"/>
                        <a:pt x="0" y="77724"/>
                        <a:pt x="0" y="73819"/>
                      </a:cubicBezTo>
                      <a:cubicBezTo>
                        <a:pt x="0" y="33147"/>
                        <a:pt x="33147" y="0"/>
                        <a:pt x="73819" y="0"/>
                      </a:cubicBezTo>
                      <a:cubicBezTo>
                        <a:pt x="76391" y="0"/>
                        <a:pt x="78772" y="1429"/>
                        <a:pt x="80010" y="3620"/>
                      </a:cubicBezTo>
                      <a:cubicBezTo>
                        <a:pt x="81248" y="5906"/>
                        <a:pt x="81248" y="8573"/>
                        <a:pt x="79915" y="10859"/>
                      </a:cubicBezTo>
                      <a:lnTo>
                        <a:pt x="69914" y="27527"/>
                      </a:lnTo>
                      <a:cubicBezTo>
                        <a:pt x="67913" y="30861"/>
                        <a:pt x="63532" y="32004"/>
                        <a:pt x="60103" y="29908"/>
                      </a:cubicBezTo>
                      <a:cubicBezTo>
                        <a:pt x="56769" y="27908"/>
                        <a:pt x="55626" y="23527"/>
                        <a:pt x="57722" y="20098"/>
                      </a:cubicBezTo>
                      <a:lnTo>
                        <a:pt x="60293" y="15812"/>
                      </a:lnTo>
                      <a:cubicBezTo>
                        <a:pt x="33909" y="22003"/>
                        <a:pt x="14288" y="45625"/>
                        <a:pt x="14288" y="73819"/>
                      </a:cubicBezTo>
                      <a:cubicBezTo>
                        <a:pt x="14288" y="77724"/>
                        <a:pt x="11049" y="80963"/>
                        <a:pt x="7144" y="80963"/>
                      </a:cubicBezTo>
                      <a:close/>
                    </a:path>
                  </a:pathLst>
                </a:custGeom>
                <a:grp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B00955B9-8F9A-A056-2FAC-F84C835153BD}"/>
                    </a:ext>
                  </a:extLst>
                </p:cNvPr>
                <p:cNvSpPr/>
                <p:nvPr/>
              </p:nvSpPr>
              <p:spPr>
                <a:xfrm>
                  <a:off x="4500501" y="4607370"/>
                  <a:ext cx="92202" cy="56268"/>
                </a:xfrm>
                <a:custGeom>
                  <a:avLst/>
                  <a:gdLst>
                    <a:gd name="connsiteX0" fmla="*/ 88011 w 92202"/>
                    <a:gd name="connsiteY0" fmla="*/ 20836 h 56268"/>
                    <a:gd name="connsiteX1" fmla="*/ 52197 w 92202"/>
                    <a:gd name="connsiteY1" fmla="*/ 1500 h 56268"/>
                    <a:gd name="connsiteX2" fmla="*/ 40101 w 92202"/>
                    <a:gd name="connsiteY2" fmla="*/ 1500 h 56268"/>
                    <a:gd name="connsiteX3" fmla="*/ 4191 w 92202"/>
                    <a:gd name="connsiteY3" fmla="*/ 20836 h 56268"/>
                    <a:gd name="connsiteX4" fmla="*/ 0 w 92202"/>
                    <a:gd name="connsiteY4" fmla="*/ 28075 h 56268"/>
                    <a:gd name="connsiteX5" fmla="*/ 4191 w 92202"/>
                    <a:gd name="connsiteY5" fmla="*/ 35409 h 56268"/>
                    <a:gd name="connsiteX6" fmla="*/ 40005 w 92202"/>
                    <a:gd name="connsiteY6" fmla="*/ 54745 h 56268"/>
                    <a:gd name="connsiteX7" fmla="*/ 46101 w 92202"/>
                    <a:gd name="connsiteY7" fmla="*/ 56269 h 56268"/>
                    <a:gd name="connsiteX8" fmla="*/ 52197 w 92202"/>
                    <a:gd name="connsiteY8" fmla="*/ 54745 h 56268"/>
                    <a:gd name="connsiteX9" fmla="*/ 88011 w 92202"/>
                    <a:gd name="connsiteY9" fmla="*/ 35409 h 56268"/>
                    <a:gd name="connsiteX10" fmla="*/ 92202 w 92202"/>
                    <a:gd name="connsiteY10" fmla="*/ 28075 h 56268"/>
                    <a:gd name="connsiteX11" fmla="*/ 88011 w 92202"/>
                    <a:gd name="connsiteY11" fmla="*/ 20836 h 5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02" h="56268">
                      <a:moveTo>
                        <a:pt x="88011" y="20836"/>
                      </a:moveTo>
                      <a:lnTo>
                        <a:pt x="52197" y="1500"/>
                      </a:lnTo>
                      <a:cubicBezTo>
                        <a:pt x="48387" y="-500"/>
                        <a:pt x="43911" y="-500"/>
                        <a:pt x="40101" y="1500"/>
                      </a:cubicBezTo>
                      <a:lnTo>
                        <a:pt x="4191" y="20836"/>
                      </a:lnTo>
                      <a:cubicBezTo>
                        <a:pt x="1619" y="22265"/>
                        <a:pt x="0" y="25027"/>
                        <a:pt x="0" y="28075"/>
                      </a:cubicBezTo>
                      <a:cubicBezTo>
                        <a:pt x="0" y="31218"/>
                        <a:pt x="1619" y="33980"/>
                        <a:pt x="4191" y="35409"/>
                      </a:cubicBezTo>
                      <a:lnTo>
                        <a:pt x="40005" y="54745"/>
                      </a:lnTo>
                      <a:cubicBezTo>
                        <a:pt x="41910" y="55792"/>
                        <a:pt x="44006" y="56269"/>
                        <a:pt x="46101" y="56269"/>
                      </a:cubicBezTo>
                      <a:cubicBezTo>
                        <a:pt x="48197" y="56269"/>
                        <a:pt x="50292" y="55792"/>
                        <a:pt x="52197" y="54745"/>
                      </a:cubicBezTo>
                      <a:lnTo>
                        <a:pt x="88011" y="35409"/>
                      </a:lnTo>
                      <a:cubicBezTo>
                        <a:pt x="90583" y="33980"/>
                        <a:pt x="92202" y="31218"/>
                        <a:pt x="92202" y="28075"/>
                      </a:cubicBezTo>
                      <a:cubicBezTo>
                        <a:pt x="92202" y="25027"/>
                        <a:pt x="90583" y="22265"/>
                        <a:pt x="88011" y="20836"/>
                      </a:cubicBezTo>
                      <a:close/>
                    </a:path>
                  </a:pathLst>
                </a:custGeom>
                <a:grpFill/>
                <a:ln w="952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DFB1141C-9D06-2CDD-42C5-30822C6FAA5B}"/>
                    </a:ext>
                  </a:extLst>
                </p:cNvPr>
                <p:cNvSpPr/>
                <p:nvPr/>
              </p:nvSpPr>
              <p:spPr>
                <a:xfrm>
                  <a:off x="4489451" y="4651237"/>
                  <a:ext cx="53149" cy="70004"/>
                </a:xfrm>
                <a:custGeom>
                  <a:avLst/>
                  <a:gdLst>
                    <a:gd name="connsiteX0" fmla="*/ 45148 w 53149"/>
                    <a:gd name="connsiteY0" fmla="*/ 17522 h 70004"/>
                    <a:gd name="connsiteX1" fmla="*/ 11811 w 53149"/>
                    <a:gd name="connsiteY1" fmla="*/ 853 h 70004"/>
                    <a:gd name="connsiteX2" fmla="*/ 3810 w 53149"/>
                    <a:gd name="connsiteY2" fmla="*/ 1234 h 70004"/>
                    <a:gd name="connsiteX3" fmla="*/ 0 w 53149"/>
                    <a:gd name="connsiteY3" fmla="*/ 8187 h 70004"/>
                    <a:gd name="connsiteX4" fmla="*/ 0 w 53149"/>
                    <a:gd name="connsiteY4" fmla="*/ 39715 h 70004"/>
                    <a:gd name="connsiteX5" fmla="*/ 7906 w 53149"/>
                    <a:gd name="connsiteY5" fmla="*/ 52479 h 70004"/>
                    <a:gd name="connsiteX6" fmla="*/ 41243 w 53149"/>
                    <a:gd name="connsiteY6" fmla="*/ 69147 h 70004"/>
                    <a:gd name="connsiteX7" fmla="*/ 44958 w 53149"/>
                    <a:gd name="connsiteY7" fmla="*/ 70005 h 70004"/>
                    <a:gd name="connsiteX8" fmla="*/ 49244 w 53149"/>
                    <a:gd name="connsiteY8" fmla="*/ 68766 h 70004"/>
                    <a:gd name="connsiteX9" fmla="*/ 53150 w 53149"/>
                    <a:gd name="connsiteY9" fmla="*/ 61813 h 70004"/>
                    <a:gd name="connsiteX10" fmla="*/ 53150 w 53149"/>
                    <a:gd name="connsiteY10" fmla="*/ 30285 h 70004"/>
                    <a:gd name="connsiteX11" fmla="*/ 45148 w 53149"/>
                    <a:gd name="connsiteY11" fmla="*/ 17522 h 7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49" h="70004">
                      <a:moveTo>
                        <a:pt x="45148" y="17522"/>
                      </a:moveTo>
                      <a:lnTo>
                        <a:pt x="11811" y="853"/>
                      </a:lnTo>
                      <a:cubicBezTo>
                        <a:pt x="9239" y="-385"/>
                        <a:pt x="6286" y="-290"/>
                        <a:pt x="3810" y="1234"/>
                      </a:cubicBezTo>
                      <a:cubicBezTo>
                        <a:pt x="1429" y="2758"/>
                        <a:pt x="0" y="5330"/>
                        <a:pt x="0" y="8187"/>
                      </a:cubicBezTo>
                      <a:lnTo>
                        <a:pt x="0" y="39715"/>
                      </a:lnTo>
                      <a:cubicBezTo>
                        <a:pt x="0" y="45144"/>
                        <a:pt x="3048" y="50097"/>
                        <a:pt x="7906" y="52479"/>
                      </a:cubicBezTo>
                      <a:lnTo>
                        <a:pt x="41243" y="69147"/>
                      </a:lnTo>
                      <a:cubicBezTo>
                        <a:pt x="42386" y="69719"/>
                        <a:pt x="43625" y="70005"/>
                        <a:pt x="44958" y="70005"/>
                      </a:cubicBezTo>
                      <a:cubicBezTo>
                        <a:pt x="46482" y="70005"/>
                        <a:pt x="47911" y="69624"/>
                        <a:pt x="49244" y="68766"/>
                      </a:cubicBezTo>
                      <a:cubicBezTo>
                        <a:pt x="51721" y="67242"/>
                        <a:pt x="53150" y="64671"/>
                        <a:pt x="53150" y="61813"/>
                      </a:cubicBezTo>
                      <a:lnTo>
                        <a:pt x="53150" y="30285"/>
                      </a:lnTo>
                      <a:cubicBezTo>
                        <a:pt x="53054" y="24856"/>
                        <a:pt x="50102" y="19998"/>
                        <a:pt x="45148" y="17522"/>
                      </a:cubicBezTo>
                      <a:close/>
                    </a:path>
                  </a:pathLst>
                </a:custGeom>
                <a:grp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5634B3AB-44E9-8FBB-F692-B7BED98E4850}"/>
                    </a:ext>
                  </a:extLst>
                </p:cNvPr>
                <p:cNvSpPr/>
                <p:nvPr/>
              </p:nvSpPr>
              <p:spPr>
                <a:xfrm>
                  <a:off x="4550619" y="4651237"/>
                  <a:ext cx="53149" cy="70004"/>
                </a:xfrm>
                <a:custGeom>
                  <a:avLst/>
                  <a:gdLst>
                    <a:gd name="connsiteX0" fmla="*/ 49244 w 53149"/>
                    <a:gd name="connsiteY0" fmla="*/ 1234 h 70004"/>
                    <a:gd name="connsiteX1" fmla="*/ 41243 w 53149"/>
                    <a:gd name="connsiteY1" fmla="*/ 853 h 70004"/>
                    <a:gd name="connsiteX2" fmla="*/ 7906 w 53149"/>
                    <a:gd name="connsiteY2" fmla="*/ 17522 h 70004"/>
                    <a:gd name="connsiteX3" fmla="*/ 0 w 53149"/>
                    <a:gd name="connsiteY3" fmla="*/ 30285 h 70004"/>
                    <a:gd name="connsiteX4" fmla="*/ 0 w 53149"/>
                    <a:gd name="connsiteY4" fmla="*/ 61813 h 70004"/>
                    <a:gd name="connsiteX5" fmla="*/ 3905 w 53149"/>
                    <a:gd name="connsiteY5" fmla="*/ 68766 h 70004"/>
                    <a:gd name="connsiteX6" fmla="*/ 8192 w 53149"/>
                    <a:gd name="connsiteY6" fmla="*/ 70005 h 70004"/>
                    <a:gd name="connsiteX7" fmla="*/ 11906 w 53149"/>
                    <a:gd name="connsiteY7" fmla="*/ 69147 h 70004"/>
                    <a:gd name="connsiteX8" fmla="*/ 45244 w 53149"/>
                    <a:gd name="connsiteY8" fmla="*/ 52479 h 70004"/>
                    <a:gd name="connsiteX9" fmla="*/ 53150 w 53149"/>
                    <a:gd name="connsiteY9" fmla="*/ 39715 h 70004"/>
                    <a:gd name="connsiteX10" fmla="*/ 53150 w 53149"/>
                    <a:gd name="connsiteY10" fmla="*/ 8187 h 70004"/>
                    <a:gd name="connsiteX11" fmla="*/ 49244 w 53149"/>
                    <a:gd name="connsiteY11" fmla="*/ 1234 h 7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49" h="70004">
                      <a:moveTo>
                        <a:pt x="49244" y="1234"/>
                      </a:moveTo>
                      <a:cubicBezTo>
                        <a:pt x="46768" y="-290"/>
                        <a:pt x="43815" y="-385"/>
                        <a:pt x="41243" y="853"/>
                      </a:cubicBezTo>
                      <a:lnTo>
                        <a:pt x="7906" y="17522"/>
                      </a:lnTo>
                      <a:cubicBezTo>
                        <a:pt x="3048" y="19998"/>
                        <a:pt x="0" y="24856"/>
                        <a:pt x="0" y="30285"/>
                      </a:cubicBezTo>
                      <a:lnTo>
                        <a:pt x="0" y="61813"/>
                      </a:lnTo>
                      <a:cubicBezTo>
                        <a:pt x="0" y="64671"/>
                        <a:pt x="1429" y="67242"/>
                        <a:pt x="3905" y="68766"/>
                      </a:cubicBezTo>
                      <a:cubicBezTo>
                        <a:pt x="5239" y="69624"/>
                        <a:pt x="6667" y="70005"/>
                        <a:pt x="8192" y="70005"/>
                      </a:cubicBezTo>
                      <a:cubicBezTo>
                        <a:pt x="9430" y="70005"/>
                        <a:pt x="10668" y="69719"/>
                        <a:pt x="11906" y="69147"/>
                      </a:cubicBezTo>
                      <a:lnTo>
                        <a:pt x="45244" y="52479"/>
                      </a:lnTo>
                      <a:cubicBezTo>
                        <a:pt x="50102" y="50002"/>
                        <a:pt x="53150" y="45144"/>
                        <a:pt x="53150" y="39715"/>
                      </a:cubicBezTo>
                      <a:lnTo>
                        <a:pt x="53150" y="8187"/>
                      </a:lnTo>
                      <a:cubicBezTo>
                        <a:pt x="53150" y="5330"/>
                        <a:pt x="51721" y="2758"/>
                        <a:pt x="49244" y="1234"/>
                      </a:cubicBezTo>
                      <a:close/>
                    </a:path>
                  </a:pathLst>
                </a:custGeom>
                <a:grpFill/>
                <a:ln w="9525" cap="flat">
                  <a:noFill/>
                  <a:prstDash val="solid"/>
                  <a:miter/>
                </a:ln>
              </p:spPr>
              <p:txBody>
                <a:bodyPr rtlCol="0" anchor="ctr"/>
                <a:lstStyle/>
                <a:p>
                  <a:endParaRPr lang="en-GB"/>
                </a:p>
              </p:txBody>
            </p:sp>
          </p:grpSp>
        </p:grpSp>
      </p:grpSp>
      <p:grpSp>
        <p:nvGrpSpPr>
          <p:cNvPr id="42" name="Group 41">
            <a:extLst>
              <a:ext uri="{FF2B5EF4-FFF2-40B4-BE49-F238E27FC236}">
                <a16:creationId xmlns:a16="http://schemas.microsoft.com/office/drawing/2014/main" id="{509F2DD2-2B0B-9C73-212A-F7D5C93B1446}"/>
              </a:ext>
            </a:extLst>
          </p:cNvPr>
          <p:cNvGrpSpPr/>
          <p:nvPr/>
        </p:nvGrpSpPr>
        <p:grpSpPr>
          <a:xfrm>
            <a:off x="4215677" y="5034061"/>
            <a:ext cx="642796" cy="642796"/>
            <a:chOff x="4215677" y="5288744"/>
            <a:chExt cx="642796" cy="642796"/>
          </a:xfrm>
        </p:grpSpPr>
        <p:sp>
          <p:nvSpPr>
            <p:cNvPr id="19" name="Oval 18">
              <a:extLst>
                <a:ext uri="{FF2B5EF4-FFF2-40B4-BE49-F238E27FC236}">
                  <a16:creationId xmlns:a16="http://schemas.microsoft.com/office/drawing/2014/main" id="{25D4549A-54D2-1EC6-901D-1AE387768EEB}"/>
                </a:ext>
              </a:extLst>
            </p:cNvPr>
            <p:cNvSpPr/>
            <p:nvPr/>
          </p:nvSpPr>
          <p:spPr bwMode="gray">
            <a:xfrm>
              <a:off x="4215677" y="5288744"/>
              <a:ext cx="642796" cy="642796"/>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wissReSans" pitchFamily="34" charset="0"/>
              </a:endParaRPr>
            </a:p>
          </p:txBody>
        </p:sp>
        <p:grpSp>
          <p:nvGrpSpPr>
            <p:cNvPr id="96" name="Group 95">
              <a:extLst>
                <a:ext uri="{FF2B5EF4-FFF2-40B4-BE49-F238E27FC236}">
                  <a16:creationId xmlns:a16="http://schemas.microsoft.com/office/drawing/2014/main" id="{48F48D11-1610-34C4-AF5B-48E053EDB34E}"/>
                </a:ext>
              </a:extLst>
            </p:cNvPr>
            <p:cNvGrpSpPr/>
            <p:nvPr/>
          </p:nvGrpSpPr>
          <p:grpSpPr>
            <a:xfrm>
              <a:off x="4406731" y="5479801"/>
              <a:ext cx="260688" cy="260682"/>
              <a:chOff x="4483290" y="5603527"/>
              <a:chExt cx="190503" cy="190500"/>
            </a:xfrm>
            <a:solidFill>
              <a:schemeClr val="bg1"/>
            </a:solidFill>
          </p:grpSpPr>
          <p:sp>
            <p:nvSpPr>
              <p:cNvPr id="93" name="Freeform: Shape 92">
                <a:extLst>
                  <a:ext uri="{FF2B5EF4-FFF2-40B4-BE49-F238E27FC236}">
                    <a16:creationId xmlns:a16="http://schemas.microsoft.com/office/drawing/2014/main" id="{136FED03-7D4F-CFEE-BFD6-3E62DBB65215}"/>
                  </a:ext>
                </a:extLst>
              </p:cNvPr>
              <p:cNvSpPr/>
              <p:nvPr/>
            </p:nvSpPr>
            <p:spPr>
              <a:xfrm>
                <a:off x="4483290" y="5603527"/>
                <a:ext cx="81915" cy="152400"/>
              </a:xfrm>
              <a:custGeom>
                <a:avLst/>
                <a:gdLst>
                  <a:gd name="connsiteX0" fmla="*/ 81915 w 81915"/>
                  <a:gd name="connsiteY0" fmla="*/ 20479 h 152400"/>
                  <a:gd name="connsiteX1" fmla="*/ 78581 w 81915"/>
                  <a:gd name="connsiteY1" fmla="*/ 23813 h 152400"/>
                  <a:gd name="connsiteX2" fmla="*/ 67818 w 81915"/>
                  <a:gd name="connsiteY2" fmla="*/ 23813 h 152400"/>
                  <a:gd name="connsiteX3" fmla="*/ 30480 w 81915"/>
                  <a:gd name="connsiteY3" fmla="*/ 61151 h 152400"/>
                  <a:gd name="connsiteX4" fmla="*/ 30480 w 81915"/>
                  <a:gd name="connsiteY4" fmla="*/ 149066 h 152400"/>
                  <a:gd name="connsiteX5" fmla="*/ 27146 w 81915"/>
                  <a:gd name="connsiteY5" fmla="*/ 152400 h 152400"/>
                  <a:gd name="connsiteX6" fmla="*/ 20479 w 81915"/>
                  <a:gd name="connsiteY6" fmla="*/ 152400 h 152400"/>
                  <a:gd name="connsiteX7" fmla="*/ 0 w 81915"/>
                  <a:gd name="connsiteY7" fmla="*/ 131921 h 152400"/>
                  <a:gd name="connsiteX8" fmla="*/ 0 w 81915"/>
                  <a:gd name="connsiteY8" fmla="*/ 20479 h 152400"/>
                  <a:gd name="connsiteX9" fmla="*/ 20479 w 81915"/>
                  <a:gd name="connsiteY9" fmla="*/ 0 h 152400"/>
                  <a:gd name="connsiteX10" fmla="*/ 61436 w 81915"/>
                  <a:gd name="connsiteY10" fmla="*/ 0 h 152400"/>
                  <a:gd name="connsiteX11" fmla="*/ 81915 w 81915"/>
                  <a:gd name="connsiteY11" fmla="*/ 2047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15" h="152400">
                    <a:moveTo>
                      <a:pt x="81915" y="20479"/>
                    </a:moveTo>
                    <a:cubicBezTo>
                      <a:pt x="81915" y="22289"/>
                      <a:pt x="80391" y="23813"/>
                      <a:pt x="78581" y="23813"/>
                    </a:cubicBezTo>
                    <a:lnTo>
                      <a:pt x="67818" y="23813"/>
                    </a:lnTo>
                    <a:cubicBezTo>
                      <a:pt x="47244" y="23813"/>
                      <a:pt x="30480" y="40577"/>
                      <a:pt x="30480" y="61151"/>
                    </a:cubicBezTo>
                    <a:lnTo>
                      <a:pt x="30480" y="149066"/>
                    </a:lnTo>
                    <a:cubicBezTo>
                      <a:pt x="30480" y="150876"/>
                      <a:pt x="28956" y="152400"/>
                      <a:pt x="27146" y="152400"/>
                    </a:cubicBezTo>
                    <a:lnTo>
                      <a:pt x="20479" y="152400"/>
                    </a:lnTo>
                    <a:cubicBezTo>
                      <a:pt x="9144" y="152400"/>
                      <a:pt x="0" y="143256"/>
                      <a:pt x="0" y="131921"/>
                    </a:cubicBezTo>
                    <a:lnTo>
                      <a:pt x="0" y="20479"/>
                    </a:lnTo>
                    <a:cubicBezTo>
                      <a:pt x="0" y="9144"/>
                      <a:pt x="9144" y="0"/>
                      <a:pt x="20479" y="0"/>
                    </a:cubicBezTo>
                    <a:lnTo>
                      <a:pt x="61436" y="0"/>
                    </a:lnTo>
                    <a:cubicBezTo>
                      <a:pt x="72771" y="0"/>
                      <a:pt x="81915" y="9144"/>
                      <a:pt x="81915" y="20479"/>
                    </a:cubicBezTo>
                    <a:close/>
                  </a:path>
                </a:pathLst>
              </a:custGeom>
              <a:grpFill/>
              <a:ln w="9525"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B72AA5B7-01A7-A8A6-F481-0D03D10C6B7B}"/>
                  </a:ext>
                </a:extLst>
              </p:cNvPr>
              <p:cNvSpPr/>
              <p:nvPr/>
            </p:nvSpPr>
            <p:spPr>
              <a:xfrm>
                <a:off x="4591878" y="5603527"/>
                <a:ext cx="81915" cy="152400"/>
              </a:xfrm>
              <a:custGeom>
                <a:avLst/>
                <a:gdLst>
                  <a:gd name="connsiteX0" fmla="*/ 81915 w 81915"/>
                  <a:gd name="connsiteY0" fmla="*/ 20479 h 152400"/>
                  <a:gd name="connsiteX1" fmla="*/ 81915 w 81915"/>
                  <a:gd name="connsiteY1" fmla="*/ 131921 h 152400"/>
                  <a:gd name="connsiteX2" fmla="*/ 61436 w 81915"/>
                  <a:gd name="connsiteY2" fmla="*/ 152400 h 152400"/>
                  <a:gd name="connsiteX3" fmla="*/ 55435 w 81915"/>
                  <a:gd name="connsiteY3" fmla="*/ 152400 h 152400"/>
                  <a:gd name="connsiteX4" fmla="*/ 52102 w 81915"/>
                  <a:gd name="connsiteY4" fmla="*/ 149066 h 152400"/>
                  <a:gd name="connsiteX5" fmla="*/ 52102 w 81915"/>
                  <a:gd name="connsiteY5" fmla="*/ 61151 h 152400"/>
                  <a:gd name="connsiteX6" fmla="*/ 14764 w 81915"/>
                  <a:gd name="connsiteY6" fmla="*/ 23813 h 152400"/>
                  <a:gd name="connsiteX7" fmla="*/ 3334 w 81915"/>
                  <a:gd name="connsiteY7" fmla="*/ 23813 h 152400"/>
                  <a:gd name="connsiteX8" fmla="*/ 0 w 81915"/>
                  <a:gd name="connsiteY8" fmla="*/ 20479 h 152400"/>
                  <a:gd name="connsiteX9" fmla="*/ 20479 w 81915"/>
                  <a:gd name="connsiteY9" fmla="*/ 0 h 152400"/>
                  <a:gd name="connsiteX10" fmla="*/ 61436 w 81915"/>
                  <a:gd name="connsiteY10" fmla="*/ 0 h 152400"/>
                  <a:gd name="connsiteX11" fmla="*/ 81915 w 81915"/>
                  <a:gd name="connsiteY11" fmla="*/ 2047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15" h="152400">
                    <a:moveTo>
                      <a:pt x="81915" y="20479"/>
                    </a:moveTo>
                    <a:lnTo>
                      <a:pt x="81915" y="131921"/>
                    </a:lnTo>
                    <a:cubicBezTo>
                      <a:pt x="81915" y="143256"/>
                      <a:pt x="72771" y="152400"/>
                      <a:pt x="61436" y="152400"/>
                    </a:cubicBezTo>
                    <a:lnTo>
                      <a:pt x="55435" y="152400"/>
                    </a:lnTo>
                    <a:cubicBezTo>
                      <a:pt x="53626" y="152400"/>
                      <a:pt x="52102" y="150876"/>
                      <a:pt x="52102" y="149066"/>
                    </a:cubicBezTo>
                    <a:lnTo>
                      <a:pt x="52102" y="61151"/>
                    </a:lnTo>
                    <a:cubicBezTo>
                      <a:pt x="52102" y="40577"/>
                      <a:pt x="35338" y="23813"/>
                      <a:pt x="14764" y="23813"/>
                    </a:cubicBezTo>
                    <a:lnTo>
                      <a:pt x="3334" y="23813"/>
                    </a:lnTo>
                    <a:cubicBezTo>
                      <a:pt x="1524" y="23813"/>
                      <a:pt x="0" y="22289"/>
                      <a:pt x="0" y="20479"/>
                    </a:cubicBezTo>
                    <a:cubicBezTo>
                      <a:pt x="0" y="9144"/>
                      <a:pt x="9144" y="0"/>
                      <a:pt x="20479" y="0"/>
                    </a:cubicBezTo>
                    <a:lnTo>
                      <a:pt x="61436" y="0"/>
                    </a:lnTo>
                    <a:cubicBezTo>
                      <a:pt x="72771" y="0"/>
                      <a:pt x="81915" y="9144"/>
                      <a:pt x="81915" y="20479"/>
                    </a:cubicBezTo>
                    <a:close/>
                  </a:path>
                </a:pathLst>
              </a:custGeom>
              <a:grpFill/>
              <a:ln w="9525"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B068B152-3A4E-70ED-149A-2B8A07BCAD0D}"/>
                  </a:ext>
                </a:extLst>
              </p:cNvPr>
              <p:cNvSpPr/>
              <p:nvPr/>
            </p:nvSpPr>
            <p:spPr>
              <a:xfrm>
                <a:off x="4528050" y="5641627"/>
                <a:ext cx="101631" cy="152400"/>
              </a:xfrm>
              <a:custGeom>
                <a:avLst/>
                <a:gdLst>
                  <a:gd name="connsiteX0" fmla="*/ 78581 w 101631"/>
                  <a:gd name="connsiteY0" fmla="*/ 0 h 152400"/>
                  <a:gd name="connsiteX1" fmla="*/ 23050 w 101631"/>
                  <a:gd name="connsiteY1" fmla="*/ 0 h 152400"/>
                  <a:gd name="connsiteX2" fmla="*/ 0 w 101631"/>
                  <a:gd name="connsiteY2" fmla="*/ 23051 h 152400"/>
                  <a:gd name="connsiteX3" fmla="*/ 0 w 101631"/>
                  <a:gd name="connsiteY3" fmla="*/ 129350 h 152400"/>
                  <a:gd name="connsiteX4" fmla="*/ 23050 w 101631"/>
                  <a:gd name="connsiteY4" fmla="*/ 152400 h 152400"/>
                  <a:gd name="connsiteX5" fmla="*/ 38576 w 101631"/>
                  <a:gd name="connsiteY5" fmla="*/ 152400 h 152400"/>
                  <a:gd name="connsiteX6" fmla="*/ 43339 w 101631"/>
                  <a:gd name="connsiteY6" fmla="*/ 147638 h 152400"/>
                  <a:gd name="connsiteX7" fmla="*/ 43339 w 101631"/>
                  <a:gd name="connsiteY7" fmla="*/ 123825 h 152400"/>
                  <a:gd name="connsiteX8" fmla="*/ 50482 w 101631"/>
                  <a:gd name="connsiteY8" fmla="*/ 116681 h 152400"/>
                  <a:gd name="connsiteX9" fmla="*/ 57626 w 101631"/>
                  <a:gd name="connsiteY9" fmla="*/ 123825 h 152400"/>
                  <a:gd name="connsiteX10" fmla="*/ 57626 w 101631"/>
                  <a:gd name="connsiteY10" fmla="*/ 147638 h 152400"/>
                  <a:gd name="connsiteX11" fmla="*/ 62389 w 101631"/>
                  <a:gd name="connsiteY11" fmla="*/ 152400 h 152400"/>
                  <a:gd name="connsiteX12" fmla="*/ 78676 w 101631"/>
                  <a:gd name="connsiteY12" fmla="*/ 152400 h 152400"/>
                  <a:gd name="connsiteX13" fmla="*/ 101632 w 101631"/>
                  <a:gd name="connsiteY13" fmla="*/ 129445 h 152400"/>
                  <a:gd name="connsiteX14" fmla="*/ 101632 w 101631"/>
                  <a:gd name="connsiteY14" fmla="*/ 23051 h 152400"/>
                  <a:gd name="connsiteX15" fmla="*/ 78581 w 101631"/>
                  <a:gd name="connsiteY15" fmla="*/ 0 h 152400"/>
                  <a:gd name="connsiteX16" fmla="*/ 69532 w 101631"/>
                  <a:gd name="connsiteY16" fmla="*/ 83344 h 152400"/>
                  <a:gd name="connsiteX17" fmla="*/ 31432 w 101631"/>
                  <a:gd name="connsiteY17" fmla="*/ 83344 h 152400"/>
                  <a:gd name="connsiteX18" fmla="*/ 24289 w 101631"/>
                  <a:gd name="connsiteY18" fmla="*/ 76200 h 152400"/>
                  <a:gd name="connsiteX19" fmla="*/ 31432 w 101631"/>
                  <a:gd name="connsiteY19" fmla="*/ 69056 h 152400"/>
                  <a:gd name="connsiteX20" fmla="*/ 69532 w 101631"/>
                  <a:gd name="connsiteY20" fmla="*/ 69056 h 152400"/>
                  <a:gd name="connsiteX21" fmla="*/ 76676 w 101631"/>
                  <a:gd name="connsiteY21" fmla="*/ 76200 h 152400"/>
                  <a:gd name="connsiteX22" fmla="*/ 69532 w 101631"/>
                  <a:gd name="connsiteY22" fmla="*/ 83344 h 152400"/>
                  <a:gd name="connsiteX23" fmla="*/ 69532 w 101631"/>
                  <a:gd name="connsiteY23" fmla="*/ 54769 h 152400"/>
                  <a:gd name="connsiteX24" fmla="*/ 31432 w 101631"/>
                  <a:gd name="connsiteY24" fmla="*/ 54769 h 152400"/>
                  <a:gd name="connsiteX25" fmla="*/ 24289 w 101631"/>
                  <a:gd name="connsiteY25" fmla="*/ 47625 h 152400"/>
                  <a:gd name="connsiteX26" fmla="*/ 31432 w 101631"/>
                  <a:gd name="connsiteY26" fmla="*/ 40481 h 152400"/>
                  <a:gd name="connsiteX27" fmla="*/ 69532 w 101631"/>
                  <a:gd name="connsiteY27" fmla="*/ 40481 h 152400"/>
                  <a:gd name="connsiteX28" fmla="*/ 76676 w 101631"/>
                  <a:gd name="connsiteY28" fmla="*/ 47625 h 152400"/>
                  <a:gd name="connsiteX29" fmla="*/ 69532 w 101631"/>
                  <a:gd name="connsiteY29" fmla="*/ 5476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1631" h="152400">
                    <a:moveTo>
                      <a:pt x="78581" y="0"/>
                    </a:moveTo>
                    <a:lnTo>
                      <a:pt x="23050" y="0"/>
                    </a:lnTo>
                    <a:cubicBezTo>
                      <a:pt x="10287" y="0"/>
                      <a:pt x="0" y="10287"/>
                      <a:pt x="0" y="23051"/>
                    </a:cubicBezTo>
                    <a:lnTo>
                      <a:pt x="0" y="129350"/>
                    </a:lnTo>
                    <a:cubicBezTo>
                      <a:pt x="0" y="142113"/>
                      <a:pt x="10287" y="152400"/>
                      <a:pt x="23050" y="152400"/>
                    </a:cubicBezTo>
                    <a:lnTo>
                      <a:pt x="38576" y="152400"/>
                    </a:lnTo>
                    <a:cubicBezTo>
                      <a:pt x="41243" y="152400"/>
                      <a:pt x="43339" y="150305"/>
                      <a:pt x="43339" y="147638"/>
                    </a:cubicBezTo>
                    <a:lnTo>
                      <a:pt x="43339" y="123825"/>
                    </a:lnTo>
                    <a:cubicBezTo>
                      <a:pt x="43339" y="119920"/>
                      <a:pt x="46577" y="116681"/>
                      <a:pt x="50482" y="116681"/>
                    </a:cubicBezTo>
                    <a:cubicBezTo>
                      <a:pt x="54388" y="116681"/>
                      <a:pt x="57626" y="119920"/>
                      <a:pt x="57626" y="123825"/>
                    </a:cubicBezTo>
                    <a:lnTo>
                      <a:pt x="57626" y="147638"/>
                    </a:lnTo>
                    <a:cubicBezTo>
                      <a:pt x="57626" y="150305"/>
                      <a:pt x="59722" y="152400"/>
                      <a:pt x="62389" y="152400"/>
                    </a:cubicBezTo>
                    <a:lnTo>
                      <a:pt x="78676" y="152400"/>
                    </a:lnTo>
                    <a:cubicBezTo>
                      <a:pt x="91345" y="152400"/>
                      <a:pt x="101632" y="142113"/>
                      <a:pt x="101632" y="129445"/>
                    </a:cubicBezTo>
                    <a:lnTo>
                      <a:pt x="101632" y="23051"/>
                    </a:lnTo>
                    <a:cubicBezTo>
                      <a:pt x="101632" y="10287"/>
                      <a:pt x="91345" y="0"/>
                      <a:pt x="78581" y="0"/>
                    </a:cubicBezTo>
                    <a:close/>
                    <a:moveTo>
                      <a:pt x="69532" y="83344"/>
                    </a:moveTo>
                    <a:lnTo>
                      <a:pt x="31432" y="83344"/>
                    </a:lnTo>
                    <a:cubicBezTo>
                      <a:pt x="27527" y="83344"/>
                      <a:pt x="24289" y="80105"/>
                      <a:pt x="24289" y="76200"/>
                    </a:cubicBezTo>
                    <a:cubicBezTo>
                      <a:pt x="24289" y="72295"/>
                      <a:pt x="27527" y="69056"/>
                      <a:pt x="31432" y="69056"/>
                    </a:cubicBezTo>
                    <a:lnTo>
                      <a:pt x="69532" y="69056"/>
                    </a:lnTo>
                    <a:cubicBezTo>
                      <a:pt x="73438" y="69056"/>
                      <a:pt x="76676" y="72295"/>
                      <a:pt x="76676" y="76200"/>
                    </a:cubicBezTo>
                    <a:cubicBezTo>
                      <a:pt x="76676" y="80105"/>
                      <a:pt x="73438" y="83344"/>
                      <a:pt x="69532" y="83344"/>
                    </a:cubicBezTo>
                    <a:close/>
                    <a:moveTo>
                      <a:pt x="69532" y="54769"/>
                    </a:moveTo>
                    <a:lnTo>
                      <a:pt x="31432" y="54769"/>
                    </a:lnTo>
                    <a:cubicBezTo>
                      <a:pt x="27527" y="54769"/>
                      <a:pt x="24289" y="51530"/>
                      <a:pt x="24289" y="47625"/>
                    </a:cubicBezTo>
                    <a:cubicBezTo>
                      <a:pt x="24289" y="43720"/>
                      <a:pt x="27527" y="40481"/>
                      <a:pt x="31432" y="40481"/>
                    </a:cubicBezTo>
                    <a:lnTo>
                      <a:pt x="69532" y="40481"/>
                    </a:lnTo>
                    <a:cubicBezTo>
                      <a:pt x="73438" y="40481"/>
                      <a:pt x="76676" y="43720"/>
                      <a:pt x="76676" y="47625"/>
                    </a:cubicBezTo>
                    <a:cubicBezTo>
                      <a:pt x="76676" y="51530"/>
                      <a:pt x="73438" y="54769"/>
                      <a:pt x="69532" y="54769"/>
                    </a:cubicBezTo>
                    <a:close/>
                  </a:path>
                </a:pathLst>
              </a:custGeom>
              <a:grpFill/>
              <a:ln w="9525" cap="flat">
                <a:noFill/>
                <a:prstDash val="solid"/>
                <a:miter/>
              </a:ln>
            </p:spPr>
            <p:txBody>
              <a:bodyPr rtlCol="0" anchor="ctr"/>
              <a:lstStyle/>
              <a:p>
                <a:endParaRPr lang="en-GB"/>
              </a:p>
            </p:txBody>
          </p:sp>
        </p:grpSp>
      </p:grpSp>
      <p:sp>
        <p:nvSpPr>
          <p:cNvPr id="30" name="Rectangle 29">
            <a:extLst>
              <a:ext uri="{FF2B5EF4-FFF2-40B4-BE49-F238E27FC236}">
                <a16:creationId xmlns:a16="http://schemas.microsoft.com/office/drawing/2014/main" id="{D35F1B08-5E69-7C9C-7FDD-1CF8AF557D42}"/>
              </a:ext>
            </a:extLst>
          </p:cNvPr>
          <p:cNvSpPr/>
          <p:nvPr/>
        </p:nvSpPr>
        <p:spPr>
          <a:xfrm>
            <a:off x="4855623" y="4454117"/>
            <a:ext cx="941674" cy="189663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sz="1100" b="1" dirty="0">
                <a:solidFill>
                  <a:schemeClr val="bg1"/>
                </a:solidFill>
                <a:latin typeface="SwissReSans" pitchFamily="34" charset="0"/>
              </a:rPr>
              <a:t>KEY </a:t>
            </a:r>
          </a:p>
          <a:p>
            <a:pPr marL="0" lvl="1"/>
            <a:r>
              <a:rPr lang="en-GB" sz="1100" b="1" dirty="0">
                <a:solidFill>
                  <a:schemeClr val="bg1"/>
                </a:solidFill>
                <a:latin typeface="SwissReSans" pitchFamily="34" charset="0"/>
              </a:rPr>
              <a:t>FINDING</a:t>
            </a:r>
          </a:p>
        </p:txBody>
      </p:sp>
      <p:sp>
        <p:nvSpPr>
          <p:cNvPr id="4" name="Oval 3">
            <a:extLst>
              <a:ext uri="{FF2B5EF4-FFF2-40B4-BE49-F238E27FC236}">
                <a16:creationId xmlns:a16="http://schemas.microsoft.com/office/drawing/2014/main" id="{32217C23-8020-AAE2-1C17-59D905271310}"/>
              </a:ext>
            </a:extLst>
          </p:cNvPr>
          <p:cNvSpPr/>
          <p:nvPr/>
        </p:nvSpPr>
        <p:spPr>
          <a:xfrm>
            <a:off x="2706536" y="49413"/>
            <a:ext cx="1250576" cy="93057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RECAP</a:t>
            </a:r>
          </a:p>
        </p:txBody>
      </p:sp>
      <mc:AlternateContent xmlns:mc="http://schemas.openxmlformats.org/markup-compatibility/2006" xmlns:p14="http://schemas.microsoft.com/office/powerpoint/2010/main">
        <mc:Choice Requires="p14">
          <p:contentPart p14:bwMode="auto" r:id="rId9">
            <p14:nvContentPartPr>
              <p14:cNvPr id="43" name="Ink 42">
                <a:extLst>
                  <a:ext uri="{FF2B5EF4-FFF2-40B4-BE49-F238E27FC236}">
                    <a16:creationId xmlns:a16="http://schemas.microsoft.com/office/drawing/2014/main" id="{BF115B28-E0C3-B67B-6B35-82BED07C30FD}"/>
                  </a:ext>
                </a:extLst>
              </p14:cNvPr>
              <p14:cNvContentPartPr/>
              <p14:nvPr/>
            </p14:nvContentPartPr>
            <p14:xfrm>
              <a:off x="6904853" y="3966766"/>
              <a:ext cx="887760" cy="34200"/>
            </p14:xfrm>
          </p:contentPart>
        </mc:Choice>
        <mc:Fallback xmlns="">
          <p:pic>
            <p:nvPicPr>
              <p:cNvPr id="43" name="Ink 42">
                <a:extLst>
                  <a:ext uri="{FF2B5EF4-FFF2-40B4-BE49-F238E27FC236}">
                    <a16:creationId xmlns:a16="http://schemas.microsoft.com/office/drawing/2014/main" id="{BF115B28-E0C3-B67B-6B35-82BED07C30FD}"/>
                  </a:ext>
                </a:extLst>
              </p:cNvPr>
              <p:cNvPicPr/>
              <p:nvPr/>
            </p:nvPicPr>
            <p:blipFill>
              <a:blip r:embed="rId10"/>
              <a:stretch>
                <a:fillRect/>
              </a:stretch>
            </p:blipFill>
            <p:spPr>
              <a:xfrm>
                <a:off x="6850853" y="3858766"/>
                <a:ext cx="995400" cy="249840"/>
              </a:xfrm>
              <a:prstGeom prst="rect">
                <a:avLst/>
              </a:prstGeom>
            </p:spPr>
          </p:pic>
        </mc:Fallback>
      </mc:AlternateContent>
    </p:spTree>
    <p:extLst>
      <p:ext uri="{BB962C8B-B14F-4D97-AF65-F5344CB8AC3E}">
        <p14:creationId xmlns:p14="http://schemas.microsoft.com/office/powerpoint/2010/main" val="168825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60156-4ADE-C920-587C-62FF8CF145EA}"/>
              </a:ext>
            </a:extLst>
          </p:cNvPr>
          <p:cNvSpPr>
            <a:spLocks noGrp="1"/>
          </p:cNvSpPr>
          <p:nvPr>
            <p:ph type="title"/>
          </p:nvPr>
        </p:nvSpPr>
        <p:spPr/>
        <p:txBody>
          <a:bodyPr/>
          <a:lstStyle/>
          <a:p>
            <a:r>
              <a:rPr lang="en-GB" dirty="0"/>
              <a:t>Pilot study</a:t>
            </a:r>
          </a:p>
        </p:txBody>
      </p:sp>
      <p:graphicFrame>
        <p:nvGraphicFramePr>
          <p:cNvPr id="7" name="Content Placeholder 6">
            <a:extLst>
              <a:ext uri="{FF2B5EF4-FFF2-40B4-BE49-F238E27FC236}">
                <a16:creationId xmlns:a16="http://schemas.microsoft.com/office/drawing/2014/main" id="{32BA01E0-0A44-E9A8-76CE-242D72631345}"/>
              </a:ext>
            </a:extLst>
          </p:cNvPr>
          <p:cNvGraphicFramePr>
            <a:graphicFrameLocks noGrp="1"/>
          </p:cNvGraphicFramePr>
          <p:nvPr>
            <p:ph sz="quarter" idx="13"/>
            <p:extLst>
              <p:ext uri="{D42A27DB-BD31-4B8C-83A1-F6EECF244321}">
                <p14:modId xmlns:p14="http://schemas.microsoft.com/office/powerpoint/2010/main" val="2332788967"/>
              </p:ext>
            </p:extLst>
          </p:nvPr>
        </p:nvGraphicFramePr>
        <p:xfrm>
          <a:off x="688601" y="667310"/>
          <a:ext cx="11017250"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E16BD88-FB35-56B4-44A5-975C11B3BB9A}"/>
              </a:ext>
            </a:extLst>
          </p:cNvPr>
          <p:cNvPicPr>
            <a:picLocks noChangeAspect="1"/>
          </p:cNvPicPr>
          <p:nvPr/>
        </p:nvPicPr>
        <p:blipFill>
          <a:blip r:embed="rId8"/>
          <a:stretch>
            <a:fillRect/>
          </a:stretch>
        </p:blipFill>
        <p:spPr>
          <a:xfrm>
            <a:off x="3566752" y="354893"/>
            <a:ext cx="4743530" cy="6369501"/>
          </a:xfrm>
          <a:prstGeom prst="rect">
            <a:avLst/>
          </a:prstGeom>
        </p:spPr>
      </p:pic>
    </p:spTree>
    <p:extLst>
      <p:ext uri="{BB962C8B-B14F-4D97-AF65-F5344CB8AC3E}">
        <p14:creationId xmlns:p14="http://schemas.microsoft.com/office/powerpoint/2010/main" val="10305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688CE-86A2-0BE6-A5E0-FA8B5AC3108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A944AC0-413D-3B9F-6DE6-EC2773831ADC}"/>
              </a:ext>
            </a:extLst>
          </p:cNvPr>
          <p:cNvSpPr>
            <a:spLocks noGrp="1"/>
          </p:cNvSpPr>
          <p:nvPr>
            <p:ph type="title"/>
          </p:nvPr>
        </p:nvSpPr>
        <p:spPr/>
        <p:txBody>
          <a:bodyPr/>
          <a:lstStyle/>
          <a:p>
            <a:r>
              <a:rPr lang="en-GB" dirty="0"/>
              <a:t>Pilot study – diving deeper</a:t>
            </a:r>
          </a:p>
        </p:txBody>
      </p:sp>
      <p:graphicFrame>
        <p:nvGraphicFramePr>
          <p:cNvPr id="7" name="Content Placeholder 6">
            <a:extLst>
              <a:ext uri="{FF2B5EF4-FFF2-40B4-BE49-F238E27FC236}">
                <a16:creationId xmlns:a16="http://schemas.microsoft.com/office/drawing/2014/main" id="{ADAE2B79-0421-069C-B80C-59391EAA7C3C}"/>
              </a:ext>
            </a:extLst>
          </p:cNvPr>
          <p:cNvGraphicFramePr>
            <a:graphicFrameLocks noGrp="1"/>
          </p:cNvGraphicFramePr>
          <p:nvPr>
            <p:ph sz="quarter" idx="13"/>
            <p:extLst>
              <p:ext uri="{D42A27DB-BD31-4B8C-83A1-F6EECF244321}">
                <p14:modId xmlns:p14="http://schemas.microsoft.com/office/powerpoint/2010/main" val="2304193168"/>
              </p:ext>
            </p:extLst>
          </p:nvPr>
        </p:nvGraphicFramePr>
        <p:xfrm>
          <a:off x="695325" y="1628775"/>
          <a:ext cx="11017250"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tar: 6 Points 1">
            <a:extLst>
              <a:ext uri="{FF2B5EF4-FFF2-40B4-BE49-F238E27FC236}">
                <a16:creationId xmlns:a16="http://schemas.microsoft.com/office/drawing/2014/main" id="{01C607BB-4279-4D0B-1DA7-C2797DCD85B5}"/>
              </a:ext>
            </a:extLst>
          </p:cNvPr>
          <p:cNvSpPr/>
          <p:nvPr/>
        </p:nvSpPr>
        <p:spPr>
          <a:xfrm>
            <a:off x="6095999" y="4598894"/>
            <a:ext cx="1972235" cy="1512794"/>
          </a:xfrm>
          <a:prstGeom prst="star6">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highlight>
                  <a:srgbClr val="000000"/>
                </a:highlight>
              </a:rPr>
              <a:t>Autonomy</a:t>
            </a:r>
          </a:p>
        </p:txBody>
      </p:sp>
    </p:spTree>
    <p:extLst>
      <p:ext uri="{BB962C8B-B14F-4D97-AF65-F5344CB8AC3E}">
        <p14:creationId xmlns:p14="http://schemas.microsoft.com/office/powerpoint/2010/main" val="255982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010258-25FC-4111-89BB-44F7D6BC1745}"/>
              </a:ext>
            </a:extLst>
          </p:cNvPr>
          <p:cNvPicPr>
            <a:picLocks noChangeAspect="1"/>
          </p:cNvPicPr>
          <p:nvPr/>
        </p:nvPicPr>
        <p:blipFill rotWithShape="1">
          <a:blip r:embed="rId3"/>
          <a:srcRect t="54416"/>
          <a:stretch/>
        </p:blipFill>
        <p:spPr>
          <a:xfrm>
            <a:off x="191344" y="3597632"/>
            <a:ext cx="8515411" cy="3108231"/>
          </a:xfrm>
          <a:prstGeom prst="rect">
            <a:avLst/>
          </a:prstGeom>
        </p:spPr>
      </p:pic>
      <p:sp>
        <p:nvSpPr>
          <p:cNvPr id="6" name="TextBox 5">
            <a:extLst>
              <a:ext uri="{FF2B5EF4-FFF2-40B4-BE49-F238E27FC236}">
                <a16:creationId xmlns:a16="http://schemas.microsoft.com/office/drawing/2014/main" id="{9F1355E9-B91C-4EF4-B274-EC899FE16469}"/>
              </a:ext>
            </a:extLst>
          </p:cNvPr>
          <p:cNvSpPr txBox="1"/>
          <p:nvPr/>
        </p:nvSpPr>
        <p:spPr>
          <a:xfrm>
            <a:off x="1847528" y="3347877"/>
            <a:ext cx="3816424" cy="369332"/>
          </a:xfrm>
          <a:prstGeom prst="rect">
            <a:avLst/>
          </a:prstGeom>
          <a:solidFill>
            <a:schemeClr val="accent3">
              <a:lumMod val="20000"/>
              <a:lumOff val="80000"/>
            </a:schemeClr>
          </a:solidFill>
        </p:spPr>
        <p:txBody>
          <a:bodyPr wrap="square" rtlCol="0">
            <a:spAutoFit/>
          </a:bodyPr>
          <a:lstStyle/>
          <a:p>
            <a:pPr algn="ctr"/>
            <a:r>
              <a:rPr lang="en-GB">
                <a:solidFill>
                  <a:srgbClr val="002060"/>
                </a:solidFill>
              </a:rPr>
              <a:t>HbA1c in mmol/mol 2010-2022</a:t>
            </a:r>
          </a:p>
        </p:txBody>
      </p:sp>
      <p:sp>
        <p:nvSpPr>
          <p:cNvPr id="2" name="Title 1">
            <a:extLst>
              <a:ext uri="{FF2B5EF4-FFF2-40B4-BE49-F238E27FC236}">
                <a16:creationId xmlns:a16="http://schemas.microsoft.com/office/drawing/2014/main" id="{7C0AA29C-D8ED-401A-4F25-1FCFBACD30F2}"/>
              </a:ext>
            </a:extLst>
          </p:cNvPr>
          <p:cNvSpPr>
            <a:spLocks noGrp="1"/>
          </p:cNvSpPr>
          <p:nvPr>
            <p:ph type="title"/>
          </p:nvPr>
        </p:nvSpPr>
        <p:spPr>
          <a:xfrm>
            <a:off x="279400" y="193484"/>
            <a:ext cx="10515600" cy="1325563"/>
          </a:xfrm>
        </p:spPr>
        <p:txBody>
          <a:bodyPr>
            <a:normAutofit/>
          </a:bodyPr>
          <a:lstStyle/>
          <a:p>
            <a:r>
              <a:rPr lang="en-GB" sz="3200" dirty="0">
                <a:solidFill>
                  <a:schemeClr val="accent1"/>
                </a:solidFill>
              </a:rPr>
              <a:t>You’re at higher risk of insulin resistance, what next?</a:t>
            </a:r>
          </a:p>
        </p:txBody>
      </p:sp>
      <p:sp>
        <p:nvSpPr>
          <p:cNvPr id="9" name="Content Placeholder 8">
            <a:extLst>
              <a:ext uri="{FF2B5EF4-FFF2-40B4-BE49-F238E27FC236}">
                <a16:creationId xmlns:a16="http://schemas.microsoft.com/office/drawing/2014/main" id="{FEE08359-CCAC-A829-5FAD-E5803E3BB6E1}"/>
              </a:ext>
            </a:extLst>
          </p:cNvPr>
          <p:cNvSpPr>
            <a:spLocks noGrp="1"/>
          </p:cNvSpPr>
          <p:nvPr>
            <p:ph sz="quarter" idx="13"/>
          </p:nvPr>
        </p:nvSpPr>
        <p:spPr/>
        <p:txBody>
          <a:bodyPr/>
          <a:lstStyle/>
          <a:p>
            <a:r>
              <a:rPr lang="en-GB" sz="1800" dirty="0"/>
              <a:t>Reduce insulin resistance by</a:t>
            </a:r>
          </a:p>
          <a:p>
            <a:r>
              <a:rPr lang="en-GB" sz="1800" dirty="0"/>
              <a:t>Reducing high insulin levels by</a:t>
            </a:r>
          </a:p>
          <a:p>
            <a:r>
              <a:rPr lang="en-GB" sz="1800" dirty="0"/>
              <a:t>Reducing blood glucose levels by</a:t>
            </a:r>
          </a:p>
          <a:p>
            <a:r>
              <a:rPr lang="en-GB" sz="1800" dirty="0"/>
              <a:t>Reducing/changing carbohydrate intake </a:t>
            </a:r>
          </a:p>
        </p:txBody>
      </p:sp>
      <p:pic>
        <p:nvPicPr>
          <p:cNvPr id="15" name="Picture 14">
            <a:extLst>
              <a:ext uri="{FF2B5EF4-FFF2-40B4-BE49-F238E27FC236}">
                <a16:creationId xmlns:a16="http://schemas.microsoft.com/office/drawing/2014/main" id="{84888223-4A35-DA39-2C29-1B6C4256030C}"/>
              </a:ext>
            </a:extLst>
          </p:cNvPr>
          <p:cNvPicPr>
            <a:picLocks noChangeAspect="1"/>
          </p:cNvPicPr>
          <p:nvPr/>
        </p:nvPicPr>
        <p:blipFill>
          <a:blip r:embed="rId4"/>
          <a:stretch>
            <a:fillRect/>
          </a:stretch>
        </p:blipFill>
        <p:spPr>
          <a:xfrm>
            <a:off x="6380509" y="1292859"/>
            <a:ext cx="3042325" cy="2239684"/>
          </a:xfrm>
          <a:prstGeom prst="rect">
            <a:avLst/>
          </a:prstGeom>
          <a:ln>
            <a:noFill/>
          </a:ln>
          <a:effectLst>
            <a:outerShdw blurRad="292100" dist="139700" dir="2700000" algn="tl" rotWithShape="0">
              <a:srgbClr val="333333">
                <a:alpha val="65000"/>
              </a:srgbClr>
            </a:outerShdw>
          </a:effectLst>
        </p:spPr>
      </p:pic>
      <p:grpSp>
        <p:nvGrpSpPr>
          <p:cNvPr id="22" name="Group 21">
            <a:extLst>
              <a:ext uri="{FF2B5EF4-FFF2-40B4-BE49-F238E27FC236}">
                <a16:creationId xmlns:a16="http://schemas.microsoft.com/office/drawing/2014/main" id="{DFA56D59-8752-F9A5-F728-04C504A3AB27}"/>
              </a:ext>
            </a:extLst>
          </p:cNvPr>
          <p:cNvGrpSpPr/>
          <p:nvPr/>
        </p:nvGrpSpPr>
        <p:grpSpPr>
          <a:xfrm>
            <a:off x="9766830" y="1460287"/>
            <a:ext cx="2425170" cy="1887590"/>
            <a:chOff x="209814" y="3994187"/>
            <a:chExt cx="2903460" cy="2512654"/>
          </a:xfrm>
        </p:grpSpPr>
        <p:sp>
          <p:nvSpPr>
            <p:cNvPr id="23" name="Arrow: Circular 22">
              <a:extLst>
                <a:ext uri="{FF2B5EF4-FFF2-40B4-BE49-F238E27FC236}">
                  <a16:creationId xmlns:a16="http://schemas.microsoft.com/office/drawing/2014/main" id="{D98D7C85-4FCF-54CE-B050-BC87438CCC0A}"/>
                </a:ext>
              </a:extLst>
            </p:cNvPr>
            <p:cNvSpPr/>
            <p:nvPr/>
          </p:nvSpPr>
          <p:spPr>
            <a:xfrm rot="5400000">
              <a:off x="1247903" y="4288482"/>
              <a:ext cx="1978142" cy="1752600"/>
            </a:xfrm>
            <a:prstGeom prst="circularArrow">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err="1">
                <a:solidFill>
                  <a:schemeClr val="bg1">
                    <a:lumMod val="85000"/>
                  </a:schemeClr>
                </a:solidFill>
                <a:latin typeface="Calibri" panose="020F0502020204030204" pitchFamily="34" charset="0"/>
                <a:cs typeface="Calibri" panose="020F0502020204030204" pitchFamily="34" charset="0"/>
              </a:endParaRPr>
            </a:p>
          </p:txBody>
        </p:sp>
        <p:sp>
          <p:nvSpPr>
            <p:cNvPr id="24" name="Arrow: Circular 23">
              <a:extLst>
                <a:ext uri="{FF2B5EF4-FFF2-40B4-BE49-F238E27FC236}">
                  <a16:creationId xmlns:a16="http://schemas.microsoft.com/office/drawing/2014/main" id="{9C196825-A1AD-9F21-0863-9835485153FF}"/>
                </a:ext>
              </a:extLst>
            </p:cNvPr>
            <p:cNvSpPr/>
            <p:nvPr/>
          </p:nvSpPr>
          <p:spPr>
            <a:xfrm rot="16200000">
              <a:off x="97043" y="4313568"/>
              <a:ext cx="1978142" cy="1752599"/>
            </a:xfrm>
            <a:prstGeom prst="circularArrow">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err="1">
                <a:solidFill>
                  <a:schemeClr val="bg1">
                    <a:lumMod val="85000"/>
                  </a:schemeClr>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AC52885A-1A33-07C6-E23F-B7BDE10354A6}"/>
                </a:ext>
              </a:extLst>
            </p:cNvPr>
            <p:cNvSpPr txBox="1"/>
            <p:nvPr/>
          </p:nvSpPr>
          <p:spPr>
            <a:xfrm>
              <a:off x="947577" y="3994187"/>
              <a:ext cx="1371600" cy="778420"/>
            </a:xfrm>
            <a:prstGeom prst="rect">
              <a:avLst/>
            </a:prstGeom>
            <a:noFill/>
          </p:spPr>
          <p:txBody>
            <a:bodyPr wrap="square" rtlCol="0">
              <a:spAutoFit/>
            </a:bodyPr>
            <a:lstStyle/>
            <a:p>
              <a:pPr algn="ctr"/>
              <a:r>
                <a:rPr lang="en-GB" sz="1600">
                  <a:solidFill>
                    <a:schemeClr val="accent2">
                      <a:lumMod val="75000"/>
                    </a:schemeClr>
                  </a:solidFill>
                  <a:latin typeface="Calibri" panose="020F0502020204030204" pitchFamily="34" charset="0"/>
                  <a:cs typeface="Calibri" panose="020F0502020204030204" pitchFamily="34" charset="0"/>
                </a:rPr>
                <a:t>hyper- insulinemia</a:t>
              </a:r>
            </a:p>
          </p:txBody>
        </p:sp>
        <p:sp>
          <p:nvSpPr>
            <p:cNvPr id="26" name="TextBox 25">
              <a:extLst>
                <a:ext uri="{FF2B5EF4-FFF2-40B4-BE49-F238E27FC236}">
                  <a16:creationId xmlns:a16="http://schemas.microsoft.com/office/drawing/2014/main" id="{3D236A65-C08D-9439-05BB-968FFD29D41B}"/>
                </a:ext>
              </a:extLst>
            </p:cNvPr>
            <p:cNvSpPr txBox="1"/>
            <p:nvPr/>
          </p:nvSpPr>
          <p:spPr>
            <a:xfrm>
              <a:off x="1001550" y="5728421"/>
              <a:ext cx="1371600" cy="778420"/>
            </a:xfrm>
            <a:prstGeom prst="rect">
              <a:avLst/>
            </a:prstGeom>
            <a:noFill/>
          </p:spPr>
          <p:txBody>
            <a:bodyPr wrap="square" rtlCol="0">
              <a:spAutoFit/>
            </a:bodyPr>
            <a:lstStyle/>
            <a:p>
              <a:pPr algn="ctr"/>
              <a:r>
                <a:rPr lang="en-GB" sz="1600">
                  <a:solidFill>
                    <a:schemeClr val="accent2">
                      <a:lumMod val="75000"/>
                    </a:schemeClr>
                  </a:solidFill>
                  <a:latin typeface="Calibri" panose="020F0502020204030204" pitchFamily="34" charset="0"/>
                  <a:cs typeface="Calibri" panose="020F0502020204030204" pitchFamily="34" charset="0"/>
                </a:rPr>
                <a:t>insulin resistance</a:t>
              </a:r>
            </a:p>
          </p:txBody>
        </p:sp>
      </p:grpSp>
      <p:pic>
        <p:nvPicPr>
          <p:cNvPr id="5" name="Picture 4">
            <a:extLst>
              <a:ext uri="{FF2B5EF4-FFF2-40B4-BE49-F238E27FC236}">
                <a16:creationId xmlns:a16="http://schemas.microsoft.com/office/drawing/2014/main" id="{04C831AC-4DEE-B7B9-9BE4-29247F9DC8B5}"/>
              </a:ext>
            </a:extLst>
          </p:cNvPr>
          <p:cNvPicPr>
            <a:picLocks noChangeAspect="1"/>
          </p:cNvPicPr>
          <p:nvPr/>
        </p:nvPicPr>
        <p:blipFill>
          <a:blip r:embed="rId5"/>
          <a:stretch>
            <a:fillRect/>
          </a:stretch>
        </p:blipFill>
        <p:spPr>
          <a:xfrm>
            <a:off x="8218236" y="4963001"/>
            <a:ext cx="3946884" cy="1308045"/>
          </a:xfrm>
          <a:prstGeom prst="rect">
            <a:avLst/>
          </a:prstGeom>
        </p:spPr>
      </p:pic>
    </p:spTree>
    <p:extLst>
      <p:ext uri="{BB962C8B-B14F-4D97-AF65-F5344CB8AC3E}">
        <p14:creationId xmlns:p14="http://schemas.microsoft.com/office/powerpoint/2010/main" val="56535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38AF93-2882-5930-967C-DE1B2B9FC628}"/>
              </a:ext>
            </a:extLst>
          </p:cNvPr>
          <p:cNvSpPr/>
          <p:nvPr/>
        </p:nvSpPr>
        <p:spPr>
          <a:xfrm>
            <a:off x="0" y="0"/>
            <a:ext cx="5588000" cy="62459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SwissReSans"/>
              <a:ea typeface="+mn-ea"/>
              <a:cs typeface="+mn-cs"/>
            </a:endParaRPr>
          </a:p>
        </p:txBody>
      </p:sp>
      <p:pic>
        <p:nvPicPr>
          <p:cNvPr id="4" name="Picture 3">
            <a:extLst>
              <a:ext uri="{FF2B5EF4-FFF2-40B4-BE49-F238E27FC236}">
                <a16:creationId xmlns:a16="http://schemas.microsoft.com/office/drawing/2014/main" id="{5C0AF811-DEB2-7B53-37CC-9C8145C2E6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400" y="33269"/>
            <a:ext cx="4368800" cy="6166750"/>
          </a:xfrm>
          <a:prstGeom prst="rect">
            <a:avLst/>
          </a:prstGeom>
        </p:spPr>
      </p:pic>
      <p:sp>
        <p:nvSpPr>
          <p:cNvPr id="5" name="Title 1">
            <a:extLst>
              <a:ext uri="{FF2B5EF4-FFF2-40B4-BE49-F238E27FC236}">
                <a16:creationId xmlns:a16="http://schemas.microsoft.com/office/drawing/2014/main" id="{55B92003-0B2B-22FC-B5ED-837450A52066}"/>
              </a:ext>
            </a:extLst>
          </p:cNvPr>
          <p:cNvSpPr txBox="1">
            <a:spLocks/>
          </p:cNvSpPr>
          <p:nvPr/>
        </p:nvSpPr>
        <p:spPr>
          <a:xfrm>
            <a:off x="5689600" y="0"/>
            <a:ext cx="6502400" cy="6223000"/>
          </a:xfrm>
          <a:prstGeom prst="rect">
            <a:avLst/>
          </a:prstGeom>
          <a:noFill/>
          <a:ln>
            <a:noFill/>
          </a:ln>
        </p:spPr>
        <p:txBody>
          <a:bodyPr vert="horz" lIns="90000" tIns="45720" rIns="25200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56199" marR="0" lvl="0" indent="0" algn="l" defTabSz="914446"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The Five Roots</a:t>
            </a:r>
          </a:p>
          <a:p>
            <a:pPr marL="656199" marR="0" lvl="0" indent="0" algn="l" defTabSz="914446" rtl="0" eaLnBrk="1" fontAlgn="auto" latinLnBrk="0" hangingPunct="1">
              <a:lnSpc>
                <a:spcPct val="90000"/>
              </a:lnSpc>
              <a:spcBef>
                <a:spcPct val="0"/>
              </a:spcBef>
              <a:spcAft>
                <a:spcPts val="0"/>
              </a:spcAft>
              <a:buClrTx/>
              <a:buSzTx/>
              <a:buFontTx/>
              <a:buNone/>
              <a:tabLst/>
              <a:defRPr/>
            </a:pPr>
            <a:endParaRPr kumimoji="0" lang="en-GB" sz="48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a:p>
            <a:pPr marL="1200210" marR="0" lvl="0" indent="-478391" algn="l" defTabSz="914446" rtl="0" eaLnBrk="1" fontAlgn="auto" latinLnBrk="0" hangingPunct="1">
              <a:lnSpc>
                <a:spcPct val="90000"/>
              </a:lnSpc>
              <a:spcBef>
                <a:spcPct val="0"/>
              </a:spcBef>
              <a:spcAft>
                <a:spcPts val="0"/>
              </a:spcAft>
              <a:buClrTx/>
              <a:buSzTx/>
              <a:buFont typeface="Arial" panose="020B0604020202020204" pitchFamily="34" charset="0"/>
              <a:buChar char="•"/>
              <a:tabLst>
                <a:tab pos="900687" algn="l"/>
              </a:tabLst>
              <a:defRPr/>
            </a:pPr>
            <a:r>
              <a:rPr kumimoji="0" lang="en-GB" sz="36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Nutrition</a:t>
            </a:r>
          </a:p>
          <a:p>
            <a:pPr marL="1200210" marR="0" lvl="0" indent="-478391" algn="l" defTabSz="914446" rtl="0" eaLnBrk="1" fontAlgn="auto" latinLnBrk="0" hangingPunct="1">
              <a:lnSpc>
                <a:spcPct val="90000"/>
              </a:lnSpc>
              <a:spcBef>
                <a:spcPct val="0"/>
              </a:spcBef>
              <a:spcAft>
                <a:spcPts val="0"/>
              </a:spcAft>
              <a:buClrTx/>
              <a:buSzTx/>
              <a:buFont typeface="Arial" panose="020B0604020202020204" pitchFamily="34" charset="0"/>
              <a:buChar char="•"/>
              <a:tabLst>
                <a:tab pos="900687" algn="l"/>
              </a:tabLst>
              <a:defRPr/>
            </a:pPr>
            <a:r>
              <a:rPr kumimoji="0" lang="en-GB" sz="36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Movement</a:t>
            </a:r>
          </a:p>
          <a:p>
            <a:pPr marL="1200210" marR="0" lvl="0" indent="-478391" algn="l" defTabSz="914446" rtl="0" eaLnBrk="1" fontAlgn="auto" latinLnBrk="0" hangingPunct="1">
              <a:lnSpc>
                <a:spcPct val="90000"/>
              </a:lnSpc>
              <a:spcBef>
                <a:spcPct val="0"/>
              </a:spcBef>
              <a:spcAft>
                <a:spcPts val="0"/>
              </a:spcAft>
              <a:buClrTx/>
              <a:buSzTx/>
              <a:buFont typeface="Arial" panose="020B0604020202020204" pitchFamily="34" charset="0"/>
              <a:buChar char="•"/>
              <a:tabLst>
                <a:tab pos="900687" algn="l"/>
              </a:tabLst>
              <a:defRPr/>
            </a:pPr>
            <a:r>
              <a:rPr kumimoji="0" lang="en-GB" sz="36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Sleep</a:t>
            </a:r>
          </a:p>
          <a:p>
            <a:pPr marL="1200210" marR="0" lvl="0" indent="-478391" algn="l" defTabSz="914446" rtl="0" eaLnBrk="1" fontAlgn="auto" latinLnBrk="0" hangingPunct="1">
              <a:lnSpc>
                <a:spcPct val="90000"/>
              </a:lnSpc>
              <a:spcBef>
                <a:spcPct val="0"/>
              </a:spcBef>
              <a:spcAft>
                <a:spcPts val="0"/>
              </a:spcAft>
              <a:buClrTx/>
              <a:buSzTx/>
              <a:buFont typeface="Arial" panose="020B0604020202020204" pitchFamily="34" charset="0"/>
              <a:buChar char="•"/>
              <a:tabLst>
                <a:tab pos="900687" algn="l"/>
              </a:tabLst>
              <a:defRPr/>
            </a:pPr>
            <a:r>
              <a:rPr kumimoji="0" lang="en-GB" sz="36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Mindset</a:t>
            </a:r>
          </a:p>
          <a:p>
            <a:pPr marL="1200210" marR="0" lvl="0" indent="-478391" algn="l" defTabSz="914446" rtl="0" eaLnBrk="1" fontAlgn="auto" latinLnBrk="0" hangingPunct="1">
              <a:lnSpc>
                <a:spcPct val="90000"/>
              </a:lnSpc>
              <a:spcBef>
                <a:spcPct val="0"/>
              </a:spcBef>
              <a:spcAft>
                <a:spcPts val="0"/>
              </a:spcAft>
              <a:buClrTx/>
              <a:buSzTx/>
              <a:buFont typeface="Arial" panose="020B0604020202020204" pitchFamily="34" charset="0"/>
              <a:buChar char="•"/>
              <a:tabLst>
                <a:tab pos="900687" algn="l"/>
              </a:tabLst>
              <a:defRPr/>
            </a:pPr>
            <a:r>
              <a:rPr kumimoji="0" lang="en-GB" sz="36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Environment</a:t>
            </a:r>
            <a:endParaRPr kumimoji="0" lang="en-GB" sz="48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7" name="Rectangle 6">
            <a:extLst>
              <a:ext uri="{FF2B5EF4-FFF2-40B4-BE49-F238E27FC236}">
                <a16:creationId xmlns:a16="http://schemas.microsoft.com/office/drawing/2014/main" id="{C844C9B6-2E6A-FCF0-EC94-2421D29D2923}"/>
              </a:ext>
            </a:extLst>
          </p:cNvPr>
          <p:cNvSpPr/>
          <p:nvPr/>
        </p:nvSpPr>
        <p:spPr>
          <a:xfrm>
            <a:off x="0" y="6248400"/>
            <a:ext cx="12192000" cy="635000"/>
          </a:xfrm>
          <a:prstGeom prst="rect">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SwissReSans"/>
              <a:ea typeface="+mn-ea"/>
              <a:cs typeface="+mn-cs"/>
            </a:endParaRPr>
          </a:p>
        </p:txBody>
      </p:sp>
      <p:pic>
        <p:nvPicPr>
          <p:cNvPr id="2" name="Picture 1">
            <a:extLst>
              <a:ext uri="{FF2B5EF4-FFF2-40B4-BE49-F238E27FC236}">
                <a16:creationId xmlns:a16="http://schemas.microsoft.com/office/drawing/2014/main" id="{764E2810-1068-59E3-020C-3248E3C184C9}"/>
              </a:ext>
            </a:extLst>
          </p:cNvPr>
          <p:cNvPicPr>
            <a:picLocks noChangeAspect="1"/>
          </p:cNvPicPr>
          <p:nvPr>
            <p:custDataLst>
              <p:tags r:id="rId1"/>
            </p:custDataLst>
          </p:nvPr>
        </p:nvPicPr>
        <p:blipFill>
          <a:blip r:embed="rId5" cstate="email">
            <a:extLst>
              <a:ext uri="{28A0092B-C50C-407E-A947-70E740481C1C}">
                <a14:useLocalDpi xmlns:a14="http://schemas.microsoft.com/office/drawing/2010/main"/>
              </a:ext>
            </a:extLst>
          </a:blip>
          <a:stretch>
            <a:fillRect/>
          </a:stretch>
        </p:blipFill>
        <p:spPr bwMode="gray">
          <a:xfrm>
            <a:off x="152400" y="6403644"/>
            <a:ext cx="1379177" cy="324512"/>
          </a:xfrm>
          <a:prstGeom prst="rect">
            <a:avLst/>
          </a:prstGeom>
        </p:spPr>
      </p:pic>
    </p:spTree>
    <p:extLst>
      <p:ext uri="{BB962C8B-B14F-4D97-AF65-F5344CB8AC3E}">
        <p14:creationId xmlns:p14="http://schemas.microsoft.com/office/powerpoint/2010/main" val="291506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EF7466-432D-30E7-16C0-C6438DFB59F4}"/>
              </a:ext>
            </a:extLst>
          </p:cNvPr>
          <p:cNvSpPr>
            <a:spLocks noGrp="1"/>
          </p:cNvSpPr>
          <p:nvPr>
            <p:ph type="sldNum" sz="quarter" idx="12"/>
          </p:nvPr>
        </p:nvSpPr>
        <p:spPr/>
        <p:txBody>
          <a:bodyPr/>
          <a:lstStyle/>
          <a:p>
            <a:fld id="{0DAA945F-A6CC-40DD-96B5-F45C1336EF1C}" type="slidenum">
              <a:rPr lang="en-GB" smtClean="0"/>
              <a:t>7</a:t>
            </a:fld>
            <a:endParaRPr lang="en-GB"/>
          </a:p>
        </p:txBody>
      </p:sp>
      <p:pic>
        <p:nvPicPr>
          <p:cNvPr id="4" name="Picture 3">
            <a:extLst>
              <a:ext uri="{FF2B5EF4-FFF2-40B4-BE49-F238E27FC236}">
                <a16:creationId xmlns:a16="http://schemas.microsoft.com/office/drawing/2014/main" id="{523456B7-56F7-F3C6-2524-F2E402BA1099}"/>
              </a:ext>
            </a:extLst>
          </p:cNvPr>
          <p:cNvPicPr>
            <a:picLocks noChangeAspect="1"/>
          </p:cNvPicPr>
          <p:nvPr/>
        </p:nvPicPr>
        <p:blipFill>
          <a:blip r:embed="rId2"/>
          <a:stretch>
            <a:fillRect/>
          </a:stretch>
        </p:blipFill>
        <p:spPr>
          <a:xfrm>
            <a:off x="663610" y="680189"/>
            <a:ext cx="10277550" cy="4876836"/>
          </a:xfrm>
          <a:prstGeom prst="rect">
            <a:avLst/>
          </a:prstGeom>
        </p:spPr>
      </p:pic>
    </p:spTree>
    <p:extLst>
      <p:ext uri="{BB962C8B-B14F-4D97-AF65-F5344CB8AC3E}">
        <p14:creationId xmlns:p14="http://schemas.microsoft.com/office/powerpoint/2010/main" val="3249806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B48E71-3201-D29D-3818-2DB0454D6186}"/>
              </a:ext>
            </a:extLst>
          </p:cNvPr>
          <p:cNvSpPr>
            <a:spLocks noGrp="1"/>
          </p:cNvSpPr>
          <p:nvPr>
            <p:ph type="title"/>
          </p:nvPr>
        </p:nvSpPr>
        <p:spPr>
          <a:xfrm>
            <a:off x="695325" y="692152"/>
            <a:ext cx="11017250" cy="692647"/>
          </a:xfrm>
        </p:spPr>
        <p:txBody>
          <a:bodyPr vert="horz" lIns="0" tIns="0" rIns="0" bIns="0" rtlCol="0" anchor="t" anchorCtr="0">
            <a:normAutofit/>
          </a:bodyPr>
          <a:lstStyle/>
          <a:p>
            <a:r>
              <a:rPr lang="en-GB" kern="1200">
                <a:latin typeface="+mj-lt"/>
                <a:ea typeface="+mj-ea"/>
                <a:cs typeface="+mj-cs"/>
              </a:rPr>
              <a:t>Simple nutritional aims</a:t>
            </a:r>
          </a:p>
        </p:txBody>
      </p:sp>
      <p:sp>
        <p:nvSpPr>
          <p:cNvPr id="6" name="TextBox 5">
            <a:extLst>
              <a:ext uri="{FF2B5EF4-FFF2-40B4-BE49-F238E27FC236}">
                <a16:creationId xmlns:a16="http://schemas.microsoft.com/office/drawing/2014/main" id="{F5596EA8-D3DF-0F1F-EC4E-619103A1BD87}"/>
              </a:ext>
            </a:extLst>
          </p:cNvPr>
          <p:cNvSpPr txBox="1"/>
          <p:nvPr/>
        </p:nvSpPr>
        <p:spPr bwMode="gray">
          <a:xfrm>
            <a:off x="8498186" y="2420471"/>
            <a:ext cx="3087800" cy="3013687"/>
          </a:xfrm>
          <a:prstGeom prst="ellipse">
            <a:avLst/>
          </a:prstGeom>
          <a:solidFill>
            <a:schemeClr val="tx2"/>
          </a:solidFill>
        </p:spPr>
        <p:txBody>
          <a:bodyPr vert="horz" lIns="0" tIns="0" rIns="0" bIns="0" rtlCol="0" anchor="ctr">
            <a:normAutofit/>
          </a:bodyPr>
          <a:lstStyle/>
          <a:p>
            <a:pPr algn="ctr" defTabSz="913486">
              <a:lnSpc>
                <a:spcPct val="95000"/>
              </a:lnSpc>
              <a:spcAft>
                <a:spcPts val="600"/>
              </a:spcAft>
              <a:buSzPct val="100000"/>
            </a:pPr>
            <a:r>
              <a:rPr lang="en-GB" sz="2400" kern="1200" dirty="0">
                <a:solidFill>
                  <a:schemeClr val="bg1"/>
                </a:solidFill>
                <a:latin typeface="+mn-lt"/>
                <a:ea typeface="+mn-ea"/>
                <a:cs typeface="+mn-cs"/>
              </a:rPr>
              <a:t>Sounds straight forward…but does it work?</a:t>
            </a:r>
          </a:p>
        </p:txBody>
      </p:sp>
      <p:graphicFrame>
        <p:nvGraphicFramePr>
          <p:cNvPr id="10" name="Text Placeholder 4">
            <a:extLst>
              <a:ext uri="{FF2B5EF4-FFF2-40B4-BE49-F238E27FC236}">
                <a16:creationId xmlns:a16="http://schemas.microsoft.com/office/drawing/2014/main" id="{91E6D195-8C0A-44A5-C22E-B0FEBE6D018B}"/>
              </a:ext>
            </a:extLst>
          </p:cNvPr>
          <p:cNvGraphicFramePr/>
          <p:nvPr/>
        </p:nvGraphicFramePr>
        <p:xfrm>
          <a:off x="695326" y="1628774"/>
          <a:ext cx="7200874" cy="439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499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3BF61-723E-E43D-39FC-1CCF5851EC9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A5FE57-D251-BA1E-271F-1FE70A5D8377}"/>
              </a:ext>
            </a:extLst>
          </p:cNvPr>
          <p:cNvSpPr>
            <a:spLocks noGrp="1"/>
          </p:cNvSpPr>
          <p:nvPr>
            <p:ph type="sldNum" sz="quarter" idx="12"/>
          </p:nvPr>
        </p:nvSpPr>
        <p:spPr/>
        <p:txBody>
          <a:bodyPr/>
          <a:lstStyle/>
          <a:p>
            <a:fld id="{5E4D2043-7E31-4A53-BD33-72A88E682172}" type="slidenum">
              <a:rPr lang="en-US" smtClean="0"/>
              <a:pPr/>
              <a:t>9</a:t>
            </a:fld>
            <a:endParaRPr lang="en-US"/>
          </a:p>
        </p:txBody>
      </p:sp>
      <p:sp>
        <p:nvSpPr>
          <p:cNvPr id="3" name="Title 2">
            <a:extLst>
              <a:ext uri="{FF2B5EF4-FFF2-40B4-BE49-F238E27FC236}">
                <a16:creationId xmlns:a16="http://schemas.microsoft.com/office/drawing/2014/main" id="{ED82C6D4-D11A-1981-1A2A-68C9CF954574}"/>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AC16EE2F-5062-A680-7549-5FEB6426E418}"/>
              </a:ext>
            </a:extLst>
          </p:cNvPr>
          <p:cNvSpPr>
            <a:spLocks noGrp="1"/>
          </p:cNvSpPr>
          <p:nvPr>
            <p:ph type="body" sz="quarter" idx="14"/>
          </p:nvPr>
        </p:nvSpPr>
        <p:spPr/>
        <p:txBody>
          <a:bodyPr/>
          <a:lstStyle/>
          <a:p>
            <a:endParaRPr lang="en-GB"/>
          </a:p>
        </p:txBody>
      </p:sp>
      <p:sp>
        <p:nvSpPr>
          <p:cNvPr id="5" name="Text Placeholder 4">
            <a:extLst>
              <a:ext uri="{FF2B5EF4-FFF2-40B4-BE49-F238E27FC236}">
                <a16:creationId xmlns:a16="http://schemas.microsoft.com/office/drawing/2014/main" id="{5BC3A6FD-CC48-0E05-F99B-9C42FA25080A}"/>
              </a:ext>
            </a:extLst>
          </p:cNvPr>
          <p:cNvSpPr>
            <a:spLocks noGrp="1"/>
          </p:cNvSpPr>
          <p:nvPr>
            <p:ph type="body" sz="quarter" idx="15"/>
          </p:nvPr>
        </p:nvSpPr>
        <p:spPr>
          <a:xfrm>
            <a:off x="743909" y="1758531"/>
            <a:ext cx="6432212" cy="3398663"/>
          </a:xfrm>
        </p:spPr>
        <p:txBody>
          <a:bodyPr/>
          <a:lstStyle/>
          <a:p>
            <a:endParaRPr lang="en-GB" dirty="0"/>
          </a:p>
        </p:txBody>
      </p:sp>
      <p:pic>
        <p:nvPicPr>
          <p:cNvPr id="1026" name="Picture 2">
            <a:extLst>
              <a:ext uri="{FF2B5EF4-FFF2-40B4-BE49-F238E27FC236}">
                <a16:creationId xmlns:a16="http://schemas.microsoft.com/office/drawing/2014/main" id="{7DFB90F1-2D85-85F7-1B1E-240FE9340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62" y="436079"/>
            <a:ext cx="11533388" cy="60313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CAF3BC8-017D-9E4F-E7E3-4653FD46C2F8}"/>
              </a:ext>
            </a:extLst>
          </p:cNvPr>
          <p:cNvPicPr>
            <a:picLocks noChangeAspect="1"/>
          </p:cNvPicPr>
          <p:nvPr/>
        </p:nvPicPr>
        <p:blipFill>
          <a:blip r:embed="rId4"/>
          <a:stretch>
            <a:fillRect/>
          </a:stretch>
        </p:blipFill>
        <p:spPr>
          <a:xfrm>
            <a:off x="285750" y="390525"/>
            <a:ext cx="11620500" cy="6076950"/>
          </a:xfrm>
          <a:prstGeom prst="rect">
            <a:avLst/>
          </a:prstGeom>
        </p:spPr>
      </p:pic>
    </p:spTree>
    <p:extLst>
      <p:ext uri="{BB962C8B-B14F-4D97-AF65-F5344CB8AC3E}">
        <p14:creationId xmlns:p14="http://schemas.microsoft.com/office/powerpoint/2010/main" val="6966682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xml><?xml version="1.0" encoding="utf-8"?>
<p:tagLst xmlns:a="http://schemas.openxmlformats.org/drawingml/2006/main" xmlns:r="http://schemas.openxmlformats.org/officeDocument/2006/relationships" xmlns:p="http://schemas.openxmlformats.org/presentationml/2006/main">
  <p:tag name="SHAPETYPE" val="footer"/>
</p:tagLst>
</file>

<file path=ppt/tags/tag1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8.xml><?xml version="1.0" encoding="utf-8"?>
<p:tagLst xmlns:a="http://schemas.openxmlformats.org/drawingml/2006/main" xmlns:r="http://schemas.openxmlformats.org/officeDocument/2006/relationships" xmlns:p="http://schemas.openxmlformats.org/presentationml/2006/main">
  <p:tag name="SHAPETYPE" val="Background"/>
  <p:tag name="NAME" val="SR_Cyber_Technology_GettyImages-1137809049"/>
  <p:tag name="CATEGORY" val="Cyber &amp; Technology"/>
  <p:tag name="FILENAME" val="C:\ProgramData\Swiss Re\Templa\PowerPoint\Brands\SR\Images\169\General\Cyber &amp; Technology\SR_Cyber_Technology_GettyImages-1137809049.j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xml><?xml version="1.0" encoding="utf-8"?>
<p:tagLst xmlns:a="http://schemas.openxmlformats.org/drawingml/2006/main" xmlns:r="http://schemas.openxmlformats.org/officeDocument/2006/relationships" xmlns:p="http://schemas.openxmlformats.org/presentationml/2006/main">
  <p:tag name="SHAPETYPE" val="Background"/>
  <p:tag name="NAME" val="Swiss_Re_Power_Graphic_Mid_D"/>
  <p:tag name="CATEGORY" val="Power Graphics_PURPLE"/>
  <p:tag name="FILENAME" val="Z:\01_Client Projects\Swiss Re\Brandic\RELEASES\BRANDIC_2.4.04_FINAL_20210914\Brandic\PowerPoint\Brands\SR\Images\169\Brand\Power Graphics_PURPLE\Swiss_Re_Power_Graphic_Mid_D.jpg"/>
</p:tagLst>
</file>

<file path=ppt/tags/tag21.xml><?xml version="1.0" encoding="utf-8"?>
<p:tagLst xmlns:a="http://schemas.openxmlformats.org/drawingml/2006/main" xmlns:r="http://schemas.openxmlformats.org/officeDocument/2006/relationships" xmlns:p="http://schemas.openxmlformats.org/presentationml/2006/main">
  <p:tag name="SHAPETYPE" val="Logo"/>
  <p:tag name="COLORTAG" val="W"/>
  <p:tag name="LOGO" val="0"/>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TYPE" val="footer"/>
</p:tagLst>
</file>

<file path=ppt/tags/tag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9.xml><?xml version="1.0" encoding="utf-8"?>
<p:tagLst xmlns:a="http://schemas.openxmlformats.org/drawingml/2006/main" xmlns:r="http://schemas.openxmlformats.org/officeDocument/2006/relationships" xmlns:p="http://schemas.openxmlformats.org/presentationml/2006/main">
  <p:tag name="SHAPETYPE" val="SlideNumb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2.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3.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4.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5.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6.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7.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docProps/app.xml><?xml version="1.0" encoding="utf-8"?>
<Properties xmlns="http://schemas.openxmlformats.org/officeDocument/2006/extended-properties" xmlns:vt="http://schemas.openxmlformats.org/officeDocument/2006/docPropsVTypes">
  <TotalTime>210</TotalTime>
  <Words>1508</Words>
  <Application>Microsoft Office PowerPoint</Application>
  <PresentationFormat>Widescreen</PresentationFormat>
  <Paragraphs>161</Paragraphs>
  <Slides>16</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Aptos</vt:lpstr>
      <vt:lpstr>Aptos Display</vt:lpstr>
      <vt:lpstr>Arial</vt:lpstr>
      <vt:lpstr>Calibri</vt:lpstr>
      <vt:lpstr>SwissReSans</vt:lpstr>
      <vt:lpstr>SwissReSans Light</vt:lpstr>
      <vt:lpstr>Office Theme</vt:lpstr>
      <vt:lpstr>think-cell Slide</vt:lpstr>
      <vt:lpstr>Breakout session  “The Weight is over”   Part 2</vt:lpstr>
      <vt:lpstr>Swiss Re IP Claim Deep Dive  key stats </vt:lpstr>
      <vt:lpstr>Pilot study</vt:lpstr>
      <vt:lpstr>Pilot study – diving deeper</vt:lpstr>
      <vt:lpstr>You’re at higher risk of insulin resistance, what next?</vt:lpstr>
      <vt:lpstr>PowerPoint Presentation</vt:lpstr>
      <vt:lpstr>PowerPoint Presentation</vt:lpstr>
      <vt:lpstr>Simple nutritional aims</vt:lpstr>
      <vt:lpstr>PowerPoint Presentation</vt:lpstr>
      <vt:lpstr>DI Pilot:  5 of 14 completed referrals have successfully RTW </vt:lpstr>
      <vt:lpstr>Unselected cohort - learnings</vt:lpstr>
      <vt:lpstr>PowerPoint Presentation</vt:lpstr>
      <vt:lpstr>PowerPoint Presentation</vt:lpstr>
      <vt:lpstr>Swiss Re’s initiatives in this space</vt:lpstr>
      <vt:lpstr>Food for thought</vt:lpstr>
      <vt:lpstr>Legal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Debbie Smith</dc:creator>
  <cp:lastModifiedBy>Debbie Smith</cp:lastModifiedBy>
  <cp:revision>2</cp:revision>
  <dcterms:created xsi:type="dcterms:W3CDTF">2025-10-22T10:50:01Z</dcterms:created>
  <dcterms:modified xsi:type="dcterms:W3CDTF">2025-10-30T11:52:53Z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0c2fedb-0da6-4717-8531-d16a1b9930f4_Enabled">
    <vt:lpwstr>true</vt:lpwstr>
  </property>
  <property fmtid="{D5CDD505-2E9C-101B-9397-08002B2CF9AE}" pid="3" name="MSIP_Label_90c2fedb-0da6-4717-8531-d16a1b9930f4_SetDate">
    <vt:lpwstr>2025-10-22T11:04:36Z</vt:lpwstr>
  </property>
  <property fmtid="{D5CDD505-2E9C-101B-9397-08002B2CF9AE}" pid="4" name="MSIP_Label_90c2fedb-0da6-4717-8531-d16a1b9930f4_Method">
    <vt:lpwstr>Standard</vt:lpwstr>
  </property>
  <property fmtid="{D5CDD505-2E9C-101B-9397-08002B2CF9AE}" pid="5" name="MSIP_Label_90c2fedb-0da6-4717-8531-d16a1b9930f4_Name">
    <vt:lpwstr>90c2fedb-0da6-4717-8531-d16a1b9930f4</vt:lpwstr>
  </property>
  <property fmtid="{D5CDD505-2E9C-101B-9397-08002B2CF9AE}" pid="6" name="MSIP_Label_90c2fedb-0da6-4717-8531-d16a1b9930f4_SiteId">
    <vt:lpwstr>45597f60-6e37-4be7-acfb-4c9e23b261ea</vt:lpwstr>
  </property>
  <property fmtid="{D5CDD505-2E9C-101B-9397-08002B2CF9AE}" pid="7" name="MSIP_Label_90c2fedb-0da6-4717-8531-d16a1b9930f4_ActionId">
    <vt:lpwstr>96d28a5c-a135-4624-b94c-854d33a617f2</vt:lpwstr>
  </property>
  <property fmtid="{D5CDD505-2E9C-101B-9397-08002B2CF9AE}" pid="8" name="MSIP_Label_90c2fedb-0da6-4717-8531-d16a1b9930f4_ContentBits">
    <vt:lpwstr>0</vt:lpwstr>
  </property>
  <property fmtid="{D5CDD505-2E9C-101B-9397-08002B2CF9AE}" pid="9" name="MSIP_Label_90c2fedb-0da6-4717-8531-d16a1b9930f4_Tag">
    <vt:lpwstr>10, 3, 0, 1</vt:lpwstr>
  </property>
</Properties>
</file>